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6"/>
  </p:handoutMasterIdLst>
  <p:sldIdLst>
    <p:sldId id="256" r:id="rId4"/>
    <p:sldId id="314" r:id="rId5"/>
    <p:sldId id="310" r:id="rId6"/>
    <p:sldId id="311" r:id="rId7"/>
    <p:sldId id="312" r:id="rId8"/>
    <p:sldId id="313" r:id="rId9"/>
    <p:sldId id="315" r:id="rId10"/>
    <p:sldId id="316" r:id="rId11"/>
    <p:sldId id="317" r:id="rId12"/>
    <p:sldId id="318" r:id="rId13"/>
    <p:sldId id="289" r:id="rId14"/>
    <p:sldId id="319" r:id="rId15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8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6" y="8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535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4" r:id="rId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0" y="0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-1" y="3067831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sz="2800" b="1" dirty="0"/>
              <a:t>Подготовка на студентите за уменията на XXI век чрез технологии и дигитална трансформация в обучението</a:t>
            </a:r>
            <a:endParaRPr lang="ko-KR" altLang="en-US" sz="7200" b="1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6442502"/>
            <a:ext cx="1219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доц. д-р Христо Параскевов – ШУ „Епископ Константин Преславски“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0EC7B-EC9F-4813-8A3F-73650543E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Поглед в бъдещето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B105FC8-CF8B-4DAF-9EE5-C8FF7836D8B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2" b="2712"/>
          <a:stretch>
            <a:fillRect/>
          </a:stretch>
        </p:blipFill>
        <p:spPr/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3E01424-1EA2-4D36-AE46-EE2C7DC37BD9}"/>
              </a:ext>
            </a:extLst>
          </p:cNvPr>
          <p:cNvGrpSpPr/>
          <p:nvPr/>
        </p:nvGrpSpPr>
        <p:grpSpPr>
          <a:xfrm rot="10800000" flipH="1" flipV="1">
            <a:off x="7850769" y="3057045"/>
            <a:ext cx="1721060" cy="1721060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7A0FE2-F90A-4068-97C5-4068211BFE7B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E145DD-F493-4E9E-B51E-E8AEFCF577B6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7795DE-B547-44C5-AD27-AC8EB19E37B1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9" name="그룹 14">
            <a:extLst>
              <a:ext uri="{FF2B5EF4-FFF2-40B4-BE49-F238E27FC236}">
                <a16:creationId xmlns:a16="http://schemas.microsoft.com/office/drawing/2014/main" id="{FF47A995-C51D-4F4E-B1FE-EC3757E76279}"/>
              </a:ext>
            </a:extLst>
          </p:cNvPr>
          <p:cNvGrpSpPr/>
          <p:nvPr/>
        </p:nvGrpSpPr>
        <p:grpSpPr>
          <a:xfrm rot="20847241">
            <a:off x="8668785" y="3269870"/>
            <a:ext cx="2675777" cy="766891"/>
            <a:chOff x="4592236" y="5223977"/>
            <a:chExt cx="4061372" cy="1164009"/>
          </a:xfrm>
        </p:grpSpPr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EA9D1C92-D4CD-40FD-9374-564AF44CD3CB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자유형: 도형 71">
              <a:extLst>
                <a:ext uri="{FF2B5EF4-FFF2-40B4-BE49-F238E27FC236}">
                  <a16:creationId xmlns:a16="http://schemas.microsoft.com/office/drawing/2014/main" id="{F2C29184-AB11-45AA-BA21-5ED06992EF19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5C51AC-D86E-4CB7-824F-B81DEA7052E9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26" name="Trapezoid 33">
                <a:extLst>
                  <a:ext uri="{FF2B5EF4-FFF2-40B4-BE49-F238E27FC236}">
                    <a16:creationId xmlns:a16="http://schemas.microsoft.com/office/drawing/2014/main" id="{DE1FECA1-7F3C-4F56-9D9A-E39BB4D533A0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Chord 26">
                <a:extLst>
                  <a:ext uri="{FF2B5EF4-FFF2-40B4-BE49-F238E27FC236}">
                    <a16:creationId xmlns:a16="http://schemas.microsoft.com/office/drawing/2014/main" id="{27670417-5557-41C4-AC75-DB9ABAB5F38E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Trapezoid 37">
                <a:extLst>
                  <a:ext uri="{FF2B5EF4-FFF2-40B4-BE49-F238E27FC236}">
                    <a16:creationId xmlns:a16="http://schemas.microsoft.com/office/drawing/2014/main" id="{AB96C509-8EE2-433F-A208-F5ACCBE22957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07E9CAF-E635-421D-9FFC-B89C8D26ADE8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28326AB7-FA46-46B4-AE37-239B5CD8F1D3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D58142AE-71B9-423B-9AE1-B5696EAA6074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7784919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9D107AC-1A6C-40E7-A65B-8E197F1689B8}"/>
              </a:ext>
            </a:extLst>
          </p:cNvPr>
          <p:cNvGrpSpPr/>
          <p:nvPr/>
        </p:nvGrpSpPr>
        <p:grpSpPr>
          <a:xfrm rot="21366723">
            <a:off x="7914917" y="1683506"/>
            <a:ext cx="2891629" cy="4111129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BDFA81E-E3FC-4EEE-9F4A-133D44525D6C}"/>
              </a:ext>
            </a:extLst>
          </p:cNvPr>
          <p:cNvSpPr txBox="1"/>
          <p:nvPr/>
        </p:nvSpPr>
        <p:spPr>
          <a:xfrm>
            <a:off x="424873" y="369434"/>
            <a:ext cx="11434618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bg-BG" altLang="ko-KR" sz="3600" dirty="0">
                <a:latin typeface="+mj-lt"/>
                <a:cs typeface="Arial" pitchFamily="34" charset="0"/>
              </a:rPr>
              <a:t>Бъдещето на образованието зависи от нашите действия днес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16B08-D665-428E-9147-7A3CC22C5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17" y="1909223"/>
            <a:ext cx="5285510" cy="35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70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96EE8C-A0D7-44F0-B299-36E61B324FD6}"/>
              </a:ext>
            </a:extLst>
          </p:cNvPr>
          <p:cNvSpPr txBox="1"/>
          <p:nvPr/>
        </p:nvSpPr>
        <p:spPr>
          <a:xfrm rot="19488905">
            <a:off x="6227117" y="2978603"/>
            <a:ext cx="6796464" cy="1898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ko-KR" sz="5867" dirty="0">
                <a:latin typeface="Segoe Script" panose="030B0504020000000003" pitchFamily="66" charset="0"/>
                <a:cs typeface="Arial" pitchFamily="34" charset="0"/>
              </a:rPr>
              <a:t>Благодаря за вниманието!</a:t>
            </a:r>
            <a:endParaRPr lang="ko-KR" altLang="en-US" sz="5867" dirty="0">
              <a:latin typeface="Segoe Script" panose="030B0504020000000003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900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0C3A050-9B91-4D2B-BA17-15931454B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694" y="2859828"/>
            <a:ext cx="2005758" cy="213378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bg-B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ТОЧКИ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0AD5FC-4B93-4F64-8B62-C16A7399E13D}"/>
              </a:ext>
            </a:extLst>
          </p:cNvPr>
          <p:cNvGrpSpPr/>
          <p:nvPr/>
        </p:nvGrpSpPr>
        <p:grpSpPr>
          <a:xfrm>
            <a:off x="4239056" y="2016434"/>
            <a:ext cx="3654286" cy="3551880"/>
            <a:chOff x="2715055" y="1785698"/>
            <a:chExt cx="3654286" cy="35518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EE59A83-240D-4F6B-8B0E-1BA0550131E8}"/>
                </a:ext>
              </a:extLst>
            </p:cNvPr>
            <p:cNvGrpSpPr/>
            <p:nvPr/>
          </p:nvGrpSpPr>
          <p:grpSpPr>
            <a:xfrm>
              <a:off x="3945700" y="1785698"/>
              <a:ext cx="1139838" cy="1632238"/>
              <a:chOff x="3692771" y="1580738"/>
              <a:chExt cx="1954016" cy="2798134"/>
            </a:xfrm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B7065D1D-4965-4374-80E1-1E4BB21F503D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8" name="Down Arrow 1">
                <a:extLst>
                  <a:ext uri="{FF2B5EF4-FFF2-40B4-BE49-F238E27FC236}">
                    <a16:creationId xmlns:a16="http://schemas.microsoft.com/office/drawing/2014/main" id="{64942D5B-DD4F-42A6-8A24-52C100F9573D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176FD0-7445-4716-B156-8D8889982B71}"/>
                </a:ext>
              </a:extLst>
            </p:cNvPr>
            <p:cNvGrpSpPr/>
            <p:nvPr/>
          </p:nvGrpSpPr>
          <p:grpSpPr>
            <a:xfrm rot="4113254">
              <a:off x="4983303" y="2478942"/>
              <a:ext cx="1139838" cy="1632238"/>
              <a:chOff x="3692771" y="1580738"/>
              <a:chExt cx="1954016" cy="2798134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BB9F0748-1364-4B79-B2F5-F4B63E367A25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6" name="Down Arrow 1">
                <a:extLst>
                  <a:ext uri="{FF2B5EF4-FFF2-40B4-BE49-F238E27FC236}">
                    <a16:creationId xmlns:a16="http://schemas.microsoft.com/office/drawing/2014/main" id="{D1CAA570-3D40-4045-AE33-211C27906E16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2F00F3-6E29-42CF-803D-698D9255D6B1}"/>
                </a:ext>
              </a:extLst>
            </p:cNvPr>
            <p:cNvGrpSpPr/>
            <p:nvPr/>
          </p:nvGrpSpPr>
          <p:grpSpPr>
            <a:xfrm rot="8531373">
              <a:off x="4670582" y="3689584"/>
              <a:ext cx="1139838" cy="1632238"/>
              <a:chOff x="3692771" y="1580738"/>
              <a:chExt cx="1954016" cy="2798134"/>
            </a:xfrm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20156C81-2362-4434-9C32-C610062872EE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Down Arrow 1">
                <a:extLst>
                  <a:ext uri="{FF2B5EF4-FFF2-40B4-BE49-F238E27FC236}">
                    <a16:creationId xmlns:a16="http://schemas.microsoft.com/office/drawing/2014/main" id="{2184C029-7A5D-4C74-A731-5BF58C8A1A0A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9FB0C0-78E7-4C87-AAB3-9F6615B83370}"/>
                </a:ext>
              </a:extLst>
            </p:cNvPr>
            <p:cNvGrpSpPr/>
            <p:nvPr/>
          </p:nvGrpSpPr>
          <p:grpSpPr>
            <a:xfrm rot="13128837">
              <a:off x="3387455" y="3705340"/>
              <a:ext cx="1139838" cy="1632238"/>
              <a:chOff x="3692771" y="1580738"/>
              <a:chExt cx="1954016" cy="2798134"/>
            </a:xfrm>
          </p:grpSpPr>
          <p:sp>
            <p:nvSpPr>
              <p:cNvPr id="11" name="Freeform 37">
                <a:extLst>
                  <a:ext uri="{FF2B5EF4-FFF2-40B4-BE49-F238E27FC236}">
                    <a16:creationId xmlns:a16="http://schemas.microsoft.com/office/drawing/2014/main" id="{4D47D263-8A58-4ED0-A96F-9778938121D8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" name="Down Arrow 1">
                <a:extLst>
                  <a:ext uri="{FF2B5EF4-FFF2-40B4-BE49-F238E27FC236}">
                    <a16:creationId xmlns:a16="http://schemas.microsoft.com/office/drawing/2014/main" id="{DB125E9B-F3F1-4740-907F-DFEFDF6D6F6E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0538BE-E4BE-4806-ACD0-07D69B8642B4}"/>
                </a:ext>
              </a:extLst>
            </p:cNvPr>
            <p:cNvGrpSpPr/>
            <p:nvPr/>
          </p:nvGrpSpPr>
          <p:grpSpPr>
            <a:xfrm rot="17414357">
              <a:off x="2961255" y="2533125"/>
              <a:ext cx="1139838" cy="1632238"/>
              <a:chOff x="3692771" y="1580738"/>
              <a:chExt cx="1954016" cy="2798134"/>
            </a:xfrm>
          </p:grpSpPr>
          <p:sp>
            <p:nvSpPr>
              <p:cNvPr id="9" name="Freeform 40">
                <a:extLst>
                  <a:ext uri="{FF2B5EF4-FFF2-40B4-BE49-F238E27FC236}">
                    <a16:creationId xmlns:a16="http://schemas.microsoft.com/office/drawing/2014/main" id="{7222905F-A268-4266-A83B-441260F439FE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" name="Down Arrow 1">
                <a:extLst>
                  <a:ext uri="{FF2B5EF4-FFF2-40B4-BE49-F238E27FC236}">
                    <a16:creationId xmlns:a16="http://schemas.microsoft.com/office/drawing/2014/main" id="{6B8446BB-68F2-485B-A025-1F181BF4F106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rgbClr val="C78F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112E0AE-E00F-4707-803C-3E54FE678412}"/>
              </a:ext>
            </a:extLst>
          </p:cNvPr>
          <p:cNvSpPr txBox="1"/>
          <p:nvPr/>
        </p:nvSpPr>
        <p:spPr>
          <a:xfrm>
            <a:off x="7871725" y="2348586"/>
            <a:ext cx="3443975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bg-BG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Преподавателите и тяхната роля в дигиталното обучение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B963A3-2F6B-432B-BB4A-1D61D1E026E7}"/>
              </a:ext>
            </a:extLst>
          </p:cNvPr>
          <p:cNvSpPr txBox="1"/>
          <p:nvPr/>
        </p:nvSpPr>
        <p:spPr>
          <a:xfrm>
            <a:off x="7871725" y="4398578"/>
            <a:ext cx="3443975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bg-BG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Успешни дигитални иновации в образованието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921F3-4F80-47DD-B33D-D11EEB24391E}"/>
              </a:ext>
            </a:extLst>
          </p:cNvPr>
          <p:cNvSpPr txBox="1"/>
          <p:nvPr/>
        </p:nvSpPr>
        <p:spPr>
          <a:xfrm>
            <a:off x="1126837" y="1626614"/>
            <a:ext cx="4096562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bg-BG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Технологиите и изкуствения интелект в обучението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EB8FD3-07FD-42F0-BDB9-99251EFA126D}"/>
              </a:ext>
            </a:extLst>
          </p:cNvPr>
          <p:cNvSpPr txBox="1"/>
          <p:nvPr/>
        </p:nvSpPr>
        <p:spPr>
          <a:xfrm>
            <a:off x="909542" y="3769708"/>
            <a:ext cx="3489221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bg-BG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Предизвикателства пред дигиталната трансформация в образованието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E33301-2CB3-46D9-8622-BACADC56B015}"/>
              </a:ext>
            </a:extLst>
          </p:cNvPr>
          <p:cNvSpPr txBox="1"/>
          <p:nvPr/>
        </p:nvSpPr>
        <p:spPr>
          <a:xfrm>
            <a:off x="4826077" y="5800258"/>
            <a:ext cx="344397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bg-BG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Поглед в бъдещето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494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6D6EC50-7C74-4E85-909D-C19335A710B2}"/>
              </a:ext>
            </a:extLst>
          </p:cNvPr>
          <p:cNvGrpSpPr/>
          <p:nvPr/>
        </p:nvGrpSpPr>
        <p:grpSpPr>
          <a:xfrm>
            <a:off x="7958088" y="2261062"/>
            <a:ext cx="2266936" cy="3721169"/>
            <a:chOff x="1589533" y="1116515"/>
            <a:chExt cx="3026615" cy="4968176"/>
          </a:xfrm>
          <a:effectLst/>
        </p:grpSpPr>
        <p:sp>
          <p:nvSpPr>
            <p:cNvPr id="200" name="Oval 17">
              <a:extLst>
                <a:ext uri="{FF2B5EF4-FFF2-40B4-BE49-F238E27FC236}">
                  <a16:creationId xmlns:a16="http://schemas.microsoft.com/office/drawing/2014/main" id="{7EBB7C4E-F6A3-4F2D-8DEB-10C49645AA4F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01" name="Oval 17">
              <a:extLst>
                <a:ext uri="{FF2B5EF4-FFF2-40B4-BE49-F238E27FC236}">
                  <a16:creationId xmlns:a16="http://schemas.microsoft.com/office/drawing/2014/main" id="{9140C652-D02A-47F7-9C9B-3516D170E1F2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17">
              <a:extLst>
                <a:ext uri="{FF2B5EF4-FFF2-40B4-BE49-F238E27FC236}">
                  <a16:creationId xmlns:a16="http://schemas.microsoft.com/office/drawing/2014/main" id="{7DF07CC7-8339-4221-AE84-1DAE14B7C219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17">
              <a:extLst>
                <a:ext uri="{FF2B5EF4-FFF2-40B4-BE49-F238E27FC236}">
                  <a16:creationId xmlns:a16="http://schemas.microsoft.com/office/drawing/2014/main" id="{98108950-F7C2-4F4B-ABD9-7D58E03F0370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17">
              <a:extLst>
                <a:ext uri="{FF2B5EF4-FFF2-40B4-BE49-F238E27FC236}">
                  <a16:creationId xmlns:a16="http://schemas.microsoft.com/office/drawing/2014/main" id="{BDE4BEB3-1559-4790-80C2-361173A0C7FD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9131A1A-1304-41AE-B1CA-08BFA4C0D94C}"/>
              </a:ext>
            </a:extLst>
          </p:cNvPr>
          <p:cNvGrpSpPr/>
          <p:nvPr/>
        </p:nvGrpSpPr>
        <p:grpSpPr>
          <a:xfrm>
            <a:off x="3075042" y="3307254"/>
            <a:ext cx="1204714" cy="1204714"/>
            <a:chOff x="2116863" y="3644339"/>
            <a:chExt cx="979176" cy="979176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1B543A1-CB2E-4F96-833C-CB874BB296F6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64EC9465-5513-4A77-9C7B-1C05062D7056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A715580-72DE-4A19-B8D0-86CA56C8A909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4" name="Текстов контейнер 10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Светът се променя — променя се и обучението</a:t>
            </a:r>
            <a:endParaRPr lang="bg-BG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7F01D60-B7F0-4844-B1A2-3BC84CDC0440}"/>
              </a:ext>
            </a:extLst>
          </p:cNvPr>
          <p:cNvGrpSpPr/>
          <p:nvPr/>
        </p:nvGrpSpPr>
        <p:grpSpPr>
          <a:xfrm>
            <a:off x="616026" y="3456554"/>
            <a:ext cx="3155739" cy="1643520"/>
            <a:chOff x="-3373" y="3444677"/>
            <a:chExt cx="3155739" cy="1643520"/>
          </a:xfrm>
        </p:grpSpPr>
        <p:sp>
          <p:nvSpPr>
            <p:cNvPr id="221" name="Freeform 61">
              <a:extLst>
                <a:ext uri="{FF2B5EF4-FFF2-40B4-BE49-F238E27FC236}">
                  <a16:creationId xmlns:a16="http://schemas.microsoft.com/office/drawing/2014/main" id="{2CD9D2F7-8A52-4B8E-8CFD-C53BAAC53D7C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B2E1E500-67F7-427C-9994-54730D5ACE30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26499097-A5F1-4B9E-B14D-A8C466FE1BE9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4B3DD412-B614-4395-B777-C62DFB306098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4160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00312 -0.8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Технологиите в образованието </a:t>
            </a:r>
            <a:endParaRPr lang="bg-BG" sz="4400" dirty="0"/>
          </a:p>
        </p:txBody>
      </p:sp>
      <p:pic>
        <p:nvPicPr>
          <p:cNvPr id="4" name="Контейнер за картина 3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 b="2712"/>
          <a:stretch>
            <a:fillRect/>
          </a:stretch>
        </p:blipFill>
        <p:spPr/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BD38CE-7170-4CC3-A904-20E2F10A92AB}"/>
              </a:ext>
            </a:extLst>
          </p:cNvPr>
          <p:cNvGrpSpPr/>
          <p:nvPr/>
        </p:nvGrpSpPr>
        <p:grpSpPr>
          <a:xfrm>
            <a:off x="8651537" y="4102994"/>
            <a:ext cx="1665274" cy="1412510"/>
            <a:chOff x="431983" y="4908978"/>
            <a:chExt cx="1791643" cy="1519698"/>
          </a:xfrm>
        </p:grpSpPr>
        <p:sp>
          <p:nvSpPr>
            <p:cNvPr id="8" name="Rectangle 112">
              <a:extLst>
                <a:ext uri="{FF2B5EF4-FFF2-40B4-BE49-F238E27FC236}">
                  <a16:creationId xmlns:a16="http://schemas.microsoft.com/office/drawing/2014/main" id="{F9355388-2CFD-4588-9947-45C06358ECA3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98">
              <a:extLst>
                <a:ext uri="{FF2B5EF4-FFF2-40B4-BE49-F238E27FC236}">
                  <a16:creationId xmlns:a16="http://schemas.microsoft.com/office/drawing/2014/main" id="{7605FCDF-1052-495E-BDB2-7E3C1CB3872B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Rectangle 97">
              <a:extLst>
                <a:ext uri="{FF2B5EF4-FFF2-40B4-BE49-F238E27FC236}">
                  <a16:creationId xmlns:a16="http://schemas.microsoft.com/office/drawing/2014/main" id="{4DAAE4C3-EB66-4F6B-8983-15EE356439FE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DDFF3D93-C41F-4D06-AB6C-8083539E63E5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F850576D-15E7-4629-BB67-4BBE2F140094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Rectangle 112">
              <a:extLst>
                <a:ext uri="{FF2B5EF4-FFF2-40B4-BE49-F238E27FC236}">
                  <a16:creationId xmlns:a16="http://schemas.microsoft.com/office/drawing/2014/main" id="{1EC3BE75-2644-4D20-8E74-EEF6ADA582A2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Rectangle 98">
              <a:extLst>
                <a:ext uri="{FF2B5EF4-FFF2-40B4-BE49-F238E27FC236}">
                  <a16:creationId xmlns:a16="http://schemas.microsoft.com/office/drawing/2014/main" id="{3CA450F2-728F-4EBA-AB51-BCEAC819C073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05304A-CF5D-40E7-A09C-00A44E9BBDF8}"/>
              </a:ext>
            </a:extLst>
          </p:cNvPr>
          <p:cNvGrpSpPr/>
          <p:nvPr/>
        </p:nvGrpSpPr>
        <p:grpSpPr>
          <a:xfrm>
            <a:off x="8774121" y="5558871"/>
            <a:ext cx="1420106" cy="1235751"/>
            <a:chOff x="4075906" y="5137696"/>
            <a:chExt cx="1420106" cy="1235751"/>
          </a:xfrm>
        </p:grpSpPr>
        <p:sp>
          <p:nvSpPr>
            <p:cNvPr id="16" name="Round Same Side Corner Rectangle 51">
              <a:extLst>
                <a:ext uri="{FF2B5EF4-FFF2-40B4-BE49-F238E27FC236}">
                  <a16:creationId xmlns:a16="http://schemas.microsoft.com/office/drawing/2014/main" id="{3B8DD0B9-AA78-4764-879F-967424E4BB02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7" name="Round Same Side Corner Rectangle 51">
              <a:extLst>
                <a:ext uri="{FF2B5EF4-FFF2-40B4-BE49-F238E27FC236}">
                  <a16:creationId xmlns:a16="http://schemas.microsoft.com/office/drawing/2014/main" id="{3940CC27-C722-4847-9D42-8AE49A455CFC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8" name="Round Same Side Corner Rectangle 51">
              <a:extLst>
                <a:ext uri="{FF2B5EF4-FFF2-40B4-BE49-F238E27FC236}">
                  <a16:creationId xmlns:a16="http://schemas.microsoft.com/office/drawing/2014/main" id="{700AC68B-3062-4ADD-8E47-9C394E459B93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9" name="Round Same Side Corner Rectangle 51">
              <a:extLst>
                <a:ext uri="{FF2B5EF4-FFF2-40B4-BE49-F238E27FC236}">
                  <a16:creationId xmlns:a16="http://schemas.microsoft.com/office/drawing/2014/main" id="{FD3FBCD9-7717-43F0-B0C1-7B1576E27629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20" name="Round Same Side Corner Rectangle 51">
              <a:extLst>
                <a:ext uri="{FF2B5EF4-FFF2-40B4-BE49-F238E27FC236}">
                  <a16:creationId xmlns:a16="http://schemas.microsoft.com/office/drawing/2014/main" id="{40BB8B0A-2ECE-4612-ACFE-983CD63016AE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sp>
        <p:nvSpPr>
          <p:cNvPr id="21" name="Freeform: Shape 5">
            <a:extLst>
              <a:ext uri="{FF2B5EF4-FFF2-40B4-BE49-F238E27FC236}">
                <a16:creationId xmlns:a16="http://schemas.microsoft.com/office/drawing/2014/main" id="{51A66A35-A329-4B33-8F51-5CA6FE4F3E39}"/>
              </a:ext>
            </a:extLst>
          </p:cNvPr>
          <p:cNvSpPr/>
          <p:nvPr/>
        </p:nvSpPr>
        <p:spPr>
          <a:xfrm rot="278095">
            <a:off x="7381721" y="1344172"/>
            <a:ext cx="2777886" cy="400329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accent4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2667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sz="quarter" idx="10"/>
          </p:nvPr>
        </p:nvSpPr>
        <p:spPr>
          <a:xfrm>
            <a:off x="323529" y="455623"/>
            <a:ext cx="11573197" cy="724247"/>
          </a:xfrm>
        </p:spPr>
        <p:txBody>
          <a:bodyPr/>
          <a:lstStyle/>
          <a:p>
            <a:r>
              <a:rPr lang="bg-BG" sz="4400" b="1" dirty="0"/>
              <a:t>Изкуственият интелект и автоматизация в обучението </a:t>
            </a:r>
            <a:endParaRPr lang="bg-BG" sz="4400" dirty="0"/>
          </a:p>
        </p:txBody>
      </p:sp>
      <p:pic>
        <p:nvPicPr>
          <p:cNvPr id="4" name="Контейнер за картина 3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 b="2712"/>
          <a:stretch>
            <a:fillRect/>
          </a:stretch>
        </p:blipFill>
        <p:spPr/>
      </p:pic>
      <p:grpSp>
        <p:nvGrpSpPr>
          <p:cNvPr id="5" name="그룹 44">
            <a:extLst>
              <a:ext uri="{FF2B5EF4-FFF2-40B4-BE49-F238E27FC236}">
                <a16:creationId xmlns:a16="http://schemas.microsoft.com/office/drawing/2014/main" id="{E857485B-5C40-4201-9791-7975BD006866}"/>
              </a:ext>
            </a:extLst>
          </p:cNvPr>
          <p:cNvGrpSpPr/>
          <p:nvPr/>
        </p:nvGrpSpPr>
        <p:grpSpPr>
          <a:xfrm flipH="1">
            <a:off x="9352555" y="3451142"/>
            <a:ext cx="2720334" cy="1959431"/>
            <a:chOff x="1016436" y="3876641"/>
            <a:chExt cx="3796962" cy="273491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그룹 18">
            <a:extLst>
              <a:ext uri="{FF2B5EF4-FFF2-40B4-BE49-F238E27FC236}">
                <a16:creationId xmlns:a16="http://schemas.microsoft.com/office/drawing/2014/main" id="{1F98E24A-1489-4745-A2AD-D02E9AA2B93F}"/>
              </a:ext>
            </a:extLst>
          </p:cNvPr>
          <p:cNvGrpSpPr/>
          <p:nvPr/>
        </p:nvGrpSpPr>
        <p:grpSpPr>
          <a:xfrm>
            <a:off x="6014956" y="3451142"/>
            <a:ext cx="2720334" cy="1959431"/>
            <a:chOff x="1016436" y="3876641"/>
            <a:chExt cx="3796962" cy="273491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" name="Freeform 2">
            <a:extLst>
              <a:ext uri="{FF2B5EF4-FFF2-40B4-BE49-F238E27FC236}">
                <a16:creationId xmlns:a16="http://schemas.microsoft.com/office/drawing/2014/main" id="{DAB15691-C058-4457-BC2F-3B1F2DD9419B}"/>
              </a:ext>
            </a:extLst>
          </p:cNvPr>
          <p:cNvSpPr/>
          <p:nvPr/>
        </p:nvSpPr>
        <p:spPr>
          <a:xfrm>
            <a:off x="8349757" y="2911215"/>
            <a:ext cx="1478210" cy="2499358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21462507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039348"/>
          </a:xfrm>
        </p:spPr>
        <p:txBody>
          <a:bodyPr/>
          <a:lstStyle/>
          <a:p>
            <a:r>
              <a:rPr lang="bg-BG" b="1" dirty="0"/>
              <a:t>Дигитални умения в XXI век</a:t>
            </a:r>
            <a:endParaRPr lang="bg-BG" dirty="0"/>
          </a:p>
        </p:txBody>
      </p:sp>
      <p:pic>
        <p:nvPicPr>
          <p:cNvPr id="8" name="Контейнер за картина 7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r="437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2DD148-FDC0-47BC-951E-00E830C2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0" y="2534179"/>
            <a:ext cx="3148995" cy="314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250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A20360-7FB5-444D-B2C9-BDB6D473D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Ролята на преподавателите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F5DF9F-3355-480C-890A-A2581C0F25B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 b="2712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036EDE-C636-404F-8EF7-30A86DA83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385" y="2139287"/>
            <a:ext cx="2950720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9063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473751-A9E1-4D2D-AFF0-2BC34CAFF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Предизвикателства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6308B89-9B19-49AD-B97F-C2C86C7B6BD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 b="2712"/>
          <a:stretch>
            <a:fillRect/>
          </a:stretch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4527A-F1DB-4560-AF19-D8493C758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88102">
            <a:off x="8104449" y="2608231"/>
            <a:ext cx="2060627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31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E9BA8-0F91-4AB7-AD20-CCC8C68B53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Добри практики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C97306C-EC61-459F-BB89-6CC3808912F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 b="2712"/>
          <a:stretch>
            <a:fillRect/>
          </a:stretch>
        </p:blipFill>
        <p:spPr/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54FB7E-F9D2-4B04-9F31-7549272CC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056" y="2440104"/>
            <a:ext cx="235326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419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105</Words>
  <Application>Microsoft Office PowerPoint</Application>
  <PresentationFormat>Широк екран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Заглавия на слайдовете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Calibri</vt:lpstr>
      <vt:lpstr>Segoe Script</vt:lpstr>
      <vt:lpstr>Times New Roman</vt:lpstr>
      <vt:lpstr>Cover and End Slide Master</vt:lpstr>
      <vt:lpstr>Contents Slide Master</vt:lpstr>
      <vt:lpstr>Section Break Slide Master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Потребител на Windows</cp:lastModifiedBy>
  <cp:revision>124</cp:revision>
  <dcterms:created xsi:type="dcterms:W3CDTF">2018-04-24T17:14:44Z</dcterms:created>
  <dcterms:modified xsi:type="dcterms:W3CDTF">2025-06-02T12:12:51Z</dcterms:modified>
</cp:coreProperties>
</file>