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2" r:id="rId9"/>
    <p:sldId id="263" r:id="rId10"/>
    <p:sldId id="265" r:id="rId11"/>
    <p:sldId id="266" r:id="rId12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17D7BDCB-F537-D1B7-21B3-773C392D87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Подзаглавие 2">
            <a:extLst>
              <a:ext uri="{FF2B5EF4-FFF2-40B4-BE49-F238E27FC236}">
                <a16:creationId xmlns:a16="http://schemas.microsoft.com/office/drawing/2014/main" id="{DF53D77D-A75B-ED96-9B18-A641DFA372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g-BG"/>
              <a:t>Щракнете, за да редактирате стила на подзаглавието в образеца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EFCEB480-2AF3-7071-19CE-50FD8B4F3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FC107-F305-47DD-AF4D-7A335424556F}" type="datetimeFigureOut">
              <a:rPr lang="bg-BG" smtClean="0"/>
              <a:t>17.5.2025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91E76CF1-4723-5245-2FE6-1718929A1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01716DB7-6807-0BEF-7AAF-3E5C59B61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F9808-1590-4038-85B1-64DC04DA5D6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89586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97D211FF-308D-C0B0-5775-534A39172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вертикален текст 2">
            <a:extLst>
              <a:ext uri="{FF2B5EF4-FFF2-40B4-BE49-F238E27FC236}">
                <a16:creationId xmlns:a16="http://schemas.microsoft.com/office/drawing/2014/main" id="{7241CA80-4905-44D7-A298-C2E815622A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055A9BE7-9AF1-C20F-5959-2C51490E8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FC107-F305-47DD-AF4D-7A335424556F}" type="datetimeFigureOut">
              <a:rPr lang="bg-BG" smtClean="0"/>
              <a:t>17.5.2025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2B0DDAC2-0209-F01C-BA29-88611EDD9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90D81993-B30A-E93A-FBA1-A2792AFD6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F9808-1590-4038-85B1-64DC04DA5D6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94390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>
            <a:extLst>
              <a:ext uri="{FF2B5EF4-FFF2-40B4-BE49-F238E27FC236}">
                <a16:creationId xmlns:a16="http://schemas.microsoft.com/office/drawing/2014/main" id="{48FC3291-44C8-F24B-E93C-136675B4AC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вертикален текст 2">
            <a:extLst>
              <a:ext uri="{FF2B5EF4-FFF2-40B4-BE49-F238E27FC236}">
                <a16:creationId xmlns:a16="http://schemas.microsoft.com/office/drawing/2014/main" id="{84D2A591-6C7C-FC84-B23F-41750FAEDC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46F7187F-85E6-7477-A99A-47E77742A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FC107-F305-47DD-AF4D-7A335424556F}" type="datetimeFigureOut">
              <a:rPr lang="bg-BG" smtClean="0"/>
              <a:t>17.5.2025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0BF98F8C-2513-F2DC-1856-81DEB8937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217FDBE2-FBCF-453B-576A-1CEF9AC72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F9808-1590-4038-85B1-64DC04DA5D6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71372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17924540-EF6B-4359-72EF-BC2FDA913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B5BE98A3-D583-D56F-27FC-CEE5B0A70F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24EA9224-E24F-0EF0-DD72-E53C996FB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FC107-F305-47DD-AF4D-7A335424556F}" type="datetimeFigureOut">
              <a:rPr lang="bg-BG" smtClean="0"/>
              <a:t>17.5.2025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9AB607DF-6680-C06B-8E8D-2D9F7A63F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4F26C6DE-7E76-C44E-9EE2-7A6EBDDF6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F9808-1590-4038-85B1-64DC04DA5D6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06774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разд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8EDD120B-2A5B-B462-8018-27EF61B2F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>
            <a:extLst>
              <a:ext uri="{FF2B5EF4-FFF2-40B4-BE49-F238E27FC236}">
                <a16:creationId xmlns:a16="http://schemas.microsoft.com/office/drawing/2014/main" id="{8D030BDC-0195-E6FF-BDF4-508787F484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4054DF98-E672-1E84-9FC2-F19E03052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FC107-F305-47DD-AF4D-7A335424556F}" type="datetimeFigureOut">
              <a:rPr lang="bg-BG" smtClean="0"/>
              <a:t>17.5.2025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09C748F4-A210-0044-7324-8207EE209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53CE3813-EC31-1794-6E05-A7C98FB2A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F9808-1590-4038-85B1-64DC04DA5D6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32535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796D5205-EAC9-F5FD-CD00-40DF2DF04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77E6B564-4C8D-7BC2-7A83-F1A677A531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съдържание 3">
            <a:extLst>
              <a:ext uri="{FF2B5EF4-FFF2-40B4-BE49-F238E27FC236}">
                <a16:creationId xmlns:a16="http://schemas.microsoft.com/office/drawing/2014/main" id="{F4D883D0-1355-69FC-3C51-ED90FADB0E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5" name="Контейнер за дата 4">
            <a:extLst>
              <a:ext uri="{FF2B5EF4-FFF2-40B4-BE49-F238E27FC236}">
                <a16:creationId xmlns:a16="http://schemas.microsoft.com/office/drawing/2014/main" id="{76D78789-B284-23EA-68FD-4F7EB727A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FC107-F305-47DD-AF4D-7A335424556F}" type="datetimeFigureOut">
              <a:rPr lang="bg-BG" smtClean="0"/>
              <a:t>17.5.2025 г.</a:t>
            </a:fld>
            <a:endParaRPr lang="bg-BG"/>
          </a:p>
        </p:txBody>
      </p:sp>
      <p:sp>
        <p:nvSpPr>
          <p:cNvPr id="6" name="Контейнер за долния колонтитул 5">
            <a:extLst>
              <a:ext uri="{FF2B5EF4-FFF2-40B4-BE49-F238E27FC236}">
                <a16:creationId xmlns:a16="http://schemas.microsoft.com/office/drawing/2014/main" id="{BE0760BB-DF0F-31FD-100D-2AEAC37D7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>
            <a:extLst>
              <a:ext uri="{FF2B5EF4-FFF2-40B4-BE49-F238E27FC236}">
                <a16:creationId xmlns:a16="http://schemas.microsoft.com/office/drawing/2014/main" id="{9477B5B5-90F2-72EB-EF8A-9547121E7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F9808-1590-4038-85B1-64DC04DA5D6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829033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01CED019-74CD-4F69-3E90-EFE3D3A75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>
            <a:extLst>
              <a:ext uri="{FF2B5EF4-FFF2-40B4-BE49-F238E27FC236}">
                <a16:creationId xmlns:a16="http://schemas.microsoft.com/office/drawing/2014/main" id="{BEAC4024-57D5-A92D-59BC-216A84D646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>
            <a:extLst>
              <a:ext uri="{FF2B5EF4-FFF2-40B4-BE49-F238E27FC236}">
                <a16:creationId xmlns:a16="http://schemas.microsoft.com/office/drawing/2014/main" id="{FE12D020-A23D-5970-9C64-A957CA9FB6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5" name="Текстов контейнер 4">
            <a:extLst>
              <a:ext uri="{FF2B5EF4-FFF2-40B4-BE49-F238E27FC236}">
                <a16:creationId xmlns:a16="http://schemas.microsoft.com/office/drawing/2014/main" id="{53607654-6987-CAB9-B04F-8D94145569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6" name="Контейнер за съдържание 5">
            <a:extLst>
              <a:ext uri="{FF2B5EF4-FFF2-40B4-BE49-F238E27FC236}">
                <a16:creationId xmlns:a16="http://schemas.microsoft.com/office/drawing/2014/main" id="{F280DA8D-23E8-772F-2A76-D79F5CDFD8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7" name="Контейнер за дата 6">
            <a:extLst>
              <a:ext uri="{FF2B5EF4-FFF2-40B4-BE49-F238E27FC236}">
                <a16:creationId xmlns:a16="http://schemas.microsoft.com/office/drawing/2014/main" id="{897581A0-BD26-5014-381F-725C7841C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FC107-F305-47DD-AF4D-7A335424556F}" type="datetimeFigureOut">
              <a:rPr lang="bg-BG" smtClean="0"/>
              <a:t>17.5.2025 г.</a:t>
            </a:fld>
            <a:endParaRPr lang="bg-BG"/>
          </a:p>
        </p:txBody>
      </p:sp>
      <p:sp>
        <p:nvSpPr>
          <p:cNvPr id="8" name="Контейнер за долния колонтитул 7">
            <a:extLst>
              <a:ext uri="{FF2B5EF4-FFF2-40B4-BE49-F238E27FC236}">
                <a16:creationId xmlns:a16="http://schemas.microsoft.com/office/drawing/2014/main" id="{DE390BC2-65C0-5DCA-B978-3E7361E6A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>
            <a:extLst>
              <a:ext uri="{FF2B5EF4-FFF2-40B4-BE49-F238E27FC236}">
                <a16:creationId xmlns:a16="http://schemas.microsoft.com/office/drawing/2014/main" id="{1CB6B5D0-97D5-C51F-475B-8DBA6E047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F9808-1590-4038-85B1-64DC04DA5D6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75054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E79F40C5-D69E-A15C-F461-3A69A76AE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дата 2">
            <a:extLst>
              <a:ext uri="{FF2B5EF4-FFF2-40B4-BE49-F238E27FC236}">
                <a16:creationId xmlns:a16="http://schemas.microsoft.com/office/drawing/2014/main" id="{426D2F9E-FE6C-74DC-DF14-17E27A0AD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FC107-F305-47DD-AF4D-7A335424556F}" type="datetimeFigureOut">
              <a:rPr lang="bg-BG" smtClean="0"/>
              <a:t>17.5.2025 г.</a:t>
            </a:fld>
            <a:endParaRPr lang="bg-BG"/>
          </a:p>
        </p:txBody>
      </p:sp>
      <p:sp>
        <p:nvSpPr>
          <p:cNvPr id="4" name="Контейнер за долния колонтитул 3">
            <a:extLst>
              <a:ext uri="{FF2B5EF4-FFF2-40B4-BE49-F238E27FC236}">
                <a16:creationId xmlns:a16="http://schemas.microsoft.com/office/drawing/2014/main" id="{1E3398CC-9263-37D6-409D-606925CB6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>
            <a:extLst>
              <a:ext uri="{FF2B5EF4-FFF2-40B4-BE49-F238E27FC236}">
                <a16:creationId xmlns:a16="http://schemas.microsoft.com/office/drawing/2014/main" id="{3803C23B-C5C0-DD95-A501-BF571E45B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F9808-1590-4038-85B1-64DC04DA5D6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75087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>
            <a:extLst>
              <a:ext uri="{FF2B5EF4-FFF2-40B4-BE49-F238E27FC236}">
                <a16:creationId xmlns:a16="http://schemas.microsoft.com/office/drawing/2014/main" id="{30CCFD82-C5F7-99E3-0285-CACB1869D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FC107-F305-47DD-AF4D-7A335424556F}" type="datetimeFigureOut">
              <a:rPr lang="bg-BG" smtClean="0"/>
              <a:t>17.5.2025 г.</a:t>
            </a:fld>
            <a:endParaRPr lang="bg-BG"/>
          </a:p>
        </p:txBody>
      </p:sp>
      <p:sp>
        <p:nvSpPr>
          <p:cNvPr id="3" name="Контейнер за долния колонтитул 2">
            <a:extLst>
              <a:ext uri="{FF2B5EF4-FFF2-40B4-BE49-F238E27FC236}">
                <a16:creationId xmlns:a16="http://schemas.microsoft.com/office/drawing/2014/main" id="{D255BC7F-1949-4A53-AEE0-62DFDF6BE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>
            <a:extLst>
              <a:ext uri="{FF2B5EF4-FFF2-40B4-BE49-F238E27FC236}">
                <a16:creationId xmlns:a16="http://schemas.microsoft.com/office/drawing/2014/main" id="{A75EE24C-1EA3-4F1F-2BCF-90D2FFAC8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F9808-1590-4038-85B1-64DC04DA5D6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89761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26F75F33-5F71-F8C9-EC00-0CEC14E20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DA859B66-BB11-96A7-141F-0DB1936718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Текстов контейнер 3">
            <a:extLst>
              <a:ext uri="{FF2B5EF4-FFF2-40B4-BE49-F238E27FC236}">
                <a16:creationId xmlns:a16="http://schemas.microsoft.com/office/drawing/2014/main" id="{BC606C40-DE20-C6B3-2D30-D5514247E3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>
            <a:extLst>
              <a:ext uri="{FF2B5EF4-FFF2-40B4-BE49-F238E27FC236}">
                <a16:creationId xmlns:a16="http://schemas.microsoft.com/office/drawing/2014/main" id="{9EC63B0E-3DC4-3C05-F38D-48816A6D5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FC107-F305-47DD-AF4D-7A335424556F}" type="datetimeFigureOut">
              <a:rPr lang="bg-BG" smtClean="0"/>
              <a:t>17.5.2025 г.</a:t>
            </a:fld>
            <a:endParaRPr lang="bg-BG"/>
          </a:p>
        </p:txBody>
      </p:sp>
      <p:sp>
        <p:nvSpPr>
          <p:cNvPr id="6" name="Контейнер за долния колонтитул 5">
            <a:extLst>
              <a:ext uri="{FF2B5EF4-FFF2-40B4-BE49-F238E27FC236}">
                <a16:creationId xmlns:a16="http://schemas.microsoft.com/office/drawing/2014/main" id="{53D8AB12-5225-9055-FDF9-E1A7E6847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>
            <a:extLst>
              <a:ext uri="{FF2B5EF4-FFF2-40B4-BE49-F238E27FC236}">
                <a16:creationId xmlns:a16="http://schemas.microsoft.com/office/drawing/2014/main" id="{756D8DEB-AFC4-0F05-9686-633F44267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F9808-1590-4038-85B1-64DC04DA5D6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902347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8DCE0C76-2BEE-BAE0-EE44-26A715696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картина 2">
            <a:extLst>
              <a:ext uri="{FF2B5EF4-FFF2-40B4-BE49-F238E27FC236}">
                <a16:creationId xmlns:a16="http://schemas.microsoft.com/office/drawing/2014/main" id="{B6C657AE-F16A-B32B-5626-8A019487E4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Текстов контейнер 3">
            <a:extLst>
              <a:ext uri="{FF2B5EF4-FFF2-40B4-BE49-F238E27FC236}">
                <a16:creationId xmlns:a16="http://schemas.microsoft.com/office/drawing/2014/main" id="{331BD32D-E3C1-D881-4C39-8558DDA7C6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>
            <a:extLst>
              <a:ext uri="{FF2B5EF4-FFF2-40B4-BE49-F238E27FC236}">
                <a16:creationId xmlns:a16="http://schemas.microsoft.com/office/drawing/2014/main" id="{D2338FC1-ADD0-372E-D150-0EF3BF9DB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FC107-F305-47DD-AF4D-7A335424556F}" type="datetimeFigureOut">
              <a:rPr lang="bg-BG" smtClean="0"/>
              <a:t>17.5.2025 г.</a:t>
            </a:fld>
            <a:endParaRPr lang="bg-BG"/>
          </a:p>
        </p:txBody>
      </p:sp>
      <p:sp>
        <p:nvSpPr>
          <p:cNvPr id="6" name="Контейнер за долния колонтитул 5">
            <a:extLst>
              <a:ext uri="{FF2B5EF4-FFF2-40B4-BE49-F238E27FC236}">
                <a16:creationId xmlns:a16="http://schemas.microsoft.com/office/drawing/2014/main" id="{D65E5616-E636-BD82-4F12-F96BDC2CF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>
            <a:extLst>
              <a:ext uri="{FF2B5EF4-FFF2-40B4-BE49-F238E27FC236}">
                <a16:creationId xmlns:a16="http://schemas.microsoft.com/office/drawing/2014/main" id="{3143816B-D9C7-99FA-2F2B-4FD97D7D8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F9808-1590-4038-85B1-64DC04DA5D6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00196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>
            <a:extLst>
              <a:ext uri="{FF2B5EF4-FFF2-40B4-BE49-F238E27FC236}">
                <a16:creationId xmlns:a16="http://schemas.microsoft.com/office/drawing/2014/main" id="{78F1A28E-4751-DB6D-9DB8-BED1B7F9B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>
            <a:extLst>
              <a:ext uri="{FF2B5EF4-FFF2-40B4-BE49-F238E27FC236}">
                <a16:creationId xmlns:a16="http://schemas.microsoft.com/office/drawing/2014/main" id="{12D37CA7-7127-85E5-F02E-D4B619B81C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72B6B794-D242-BF24-0C38-A3C92FFE55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10FC107-F305-47DD-AF4D-7A335424556F}" type="datetimeFigureOut">
              <a:rPr lang="bg-BG" smtClean="0"/>
              <a:t>17.5.2025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0ACA3022-EFF2-9BEC-1B12-56B9504F21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C212252A-CEF8-1393-A36E-A23E76EAAD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17F9808-1590-4038-85B1-64DC04DA5D6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3066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CBDFF10D-D1E3-2614-566C-6D5DE9E27A5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3" name="Подзаглавие 2">
            <a:extLst>
              <a:ext uri="{FF2B5EF4-FFF2-40B4-BE49-F238E27FC236}">
                <a16:creationId xmlns:a16="http://schemas.microsoft.com/office/drawing/2014/main" id="{7F876E8C-BDDA-E533-E4A9-10FEDC725B8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5" name="Картина 4" descr="Картина, която съдържа текст, лого, Шрифт, Графика&#10;&#10;Генерираното от ИИ съдържание може да е неправилно.">
            <a:extLst>
              <a:ext uri="{FF2B5EF4-FFF2-40B4-BE49-F238E27FC236}">
                <a16:creationId xmlns:a16="http://schemas.microsoft.com/office/drawing/2014/main" id="{A0636FA2-51DE-BBD8-D199-CB6A805BCC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6" y="494330"/>
            <a:ext cx="12052407" cy="5869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12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Контейнер за съдържание 4">
            <a:extLst>
              <a:ext uri="{FF2B5EF4-FFF2-40B4-BE49-F238E27FC236}">
                <a16:creationId xmlns:a16="http://schemas.microsoft.com/office/drawing/2014/main" id="{A5AD5D38-B481-A609-5C37-3FF2B74BD1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6460" y="3525520"/>
            <a:ext cx="5031630" cy="3069293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134CC3FF-7AA4-46F4-8B24-2F9383D86D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5511" y="805742"/>
            <a:ext cx="3647770" cy="3193211"/>
            <a:chOff x="1674895" y="1345036"/>
            <a:chExt cx="5428610" cy="4210939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75E42E8-8B96-4FF0-9DCC-7E2084C0FDF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8FEA8A4-ED0E-429C-884B-1599153B8F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CAEBFCD5-5356-4326-8D39-8235A46CD7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315" y="685805"/>
            <a:ext cx="3624947" cy="3193211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6F37EABE-34BE-AF40-9CED-774ED5C06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584" y="859808"/>
            <a:ext cx="3543197" cy="287898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Срокове</a:t>
            </a:r>
            <a:r>
              <a:rPr lang="en-US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и </a:t>
            </a:r>
            <a:r>
              <a:rPr lang="en-US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представяне</a:t>
            </a:r>
            <a:endParaRPr lang="en-US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9" name="Graphic 4">
            <a:extLst>
              <a:ext uri="{FF2B5EF4-FFF2-40B4-BE49-F238E27FC236}">
                <a16:creationId xmlns:a16="http://schemas.microsoft.com/office/drawing/2014/main" id="{5F2AA49C-5AC0-41C7-BFAF-74B8D8293C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89048" y="2335801"/>
            <a:ext cx="849365" cy="849366"/>
            <a:chOff x="5829300" y="3162300"/>
            <a:chExt cx="532256" cy="532257"/>
          </a:xfrm>
          <a:solidFill>
            <a:srgbClr val="FFFFFF"/>
          </a:solidFill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88A750A0-64B5-41B2-B525-A914EB40B3A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F8216C77-85C1-4BDC-87A8-7E759332059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71AED48-754E-41AC-9ECC-DB259764470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48005417-D297-404F-82A5-8C4393E85F6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7F942D6-2D0C-4894-81F0-6F81714BA4B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4FAD802E-9670-4B80-876B-3FF64D29A17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38AF437-0BFB-40E4-ADA0-5749919AACB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8BC9C3D-CBBE-4D29-9DAC-98B3CAF3977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7016629-22ED-494E-9205-594895DA95F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FF3CC1E-0ED4-4599-9B4E-F057769B96E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65A4B3A-F9A7-4FA6-A7F3-EA08E0BA15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83B6A14-A56D-4B95-8395-89CF53A09BF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9F0868B-B193-43B6-BB1E-1FF72993EA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4" name="Graphic 4">
            <a:extLst>
              <a:ext uri="{FF2B5EF4-FFF2-40B4-BE49-F238E27FC236}">
                <a16:creationId xmlns:a16="http://schemas.microsoft.com/office/drawing/2014/main" id="{BB32367D-C4F2-49D5-A586-298C7CA821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89048" y="2335801"/>
            <a:ext cx="849365" cy="849366"/>
            <a:chOff x="5829300" y="3162300"/>
            <a:chExt cx="532256" cy="532257"/>
          </a:xfrm>
          <a:solidFill>
            <a:schemeClr val="bg1"/>
          </a:solidFill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E1FF7EE7-ACA2-4BFF-BA75-7FAE93FBB61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47462E-B5E8-4F02-A1E4-BD0380A224F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412CE109-6153-414A-B2D6-C4F9C6FA2EE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DAF530F5-D68D-4BC8-8984-F1A8B5DEB6C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2EB69747-F9DD-4B80-B488-D5565D0BC6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73AFB787-B8A4-4269-9DA9-FF4A6603039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6E682D93-25A6-4D91-9A81-3F247BBEE3C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9D5F48B5-53B4-4DA8-B929-6AFF5065898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8CA195A3-2A74-4D13-A1B8-24765E26BF4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B98F1918-C39D-4713-AB21-685A944355C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33592273-DEE6-42E1-B824-11D54433230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12D6F82B-B619-4D8B-85AE-0E57103BA0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6246C574-90D4-412B-9444-203F7C83CD5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" name="Текстово поле 5">
            <a:extLst>
              <a:ext uri="{FF2B5EF4-FFF2-40B4-BE49-F238E27FC236}">
                <a16:creationId xmlns:a16="http://schemas.microsoft.com/office/drawing/2014/main" id="{4EDBAD8C-D7BE-B4FA-168B-629A2458531A}"/>
              </a:ext>
            </a:extLst>
          </p:cNvPr>
          <p:cNvSpPr txBox="1"/>
          <p:nvPr/>
        </p:nvSpPr>
        <p:spPr>
          <a:xfrm>
            <a:off x="6477270" y="685805"/>
            <a:ext cx="4974771" cy="5534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bg1"/>
                </a:solidFill>
              </a:rPr>
              <a:t>След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завършване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на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проекта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през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ноември</a:t>
            </a:r>
            <a:r>
              <a:rPr lang="en-US" sz="2400" dirty="0">
                <a:solidFill>
                  <a:schemeClr val="bg1"/>
                </a:solidFill>
              </a:rPr>
              <a:t> 2025г. </a:t>
            </a:r>
            <a:r>
              <a:rPr lang="en-US" sz="2400" dirty="0" err="1">
                <a:solidFill>
                  <a:schemeClr val="bg1"/>
                </a:solidFill>
              </a:rPr>
              <a:t>ще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бъде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свикана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конференция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където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ще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бъдат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представени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готовите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доклади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23796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141EC69A-6B98-56F1-8E34-26BEA4AC0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A53250F3-227E-F666-B5FF-7E6FA622D7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bg-BG" sz="4400" dirty="0"/>
          </a:p>
        </p:txBody>
      </p:sp>
      <p:sp>
        <p:nvSpPr>
          <p:cNvPr id="4" name="Правоъгълник 3">
            <a:extLst>
              <a:ext uri="{FF2B5EF4-FFF2-40B4-BE49-F238E27FC236}">
                <a16:creationId xmlns:a16="http://schemas.microsoft.com/office/drawing/2014/main" id="{2DDDFA0C-AAFB-A567-F7F9-5E9C259DC7E7}"/>
              </a:ext>
            </a:extLst>
          </p:cNvPr>
          <p:cNvSpPr/>
          <p:nvPr/>
        </p:nvSpPr>
        <p:spPr>
          <a:xfrm>
            <a:off x="932567" y="2967335"/>
            <a:ext cx="103268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g-BG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БЛАГОДАРЯ ЗА ВНИМАНИЕТО! </a:t>
            </a:r>
          </a:p>
        </p:txBody>
      </p:sp>
    </p:spTree>
    <p:extLst>
      <p:ext uri="{BB962C8B-B14F-4D97-AF65-F5344CB8AC3E}">
        <p14:creationId xmlns:p14="http://schemas.microsoft.com/office/powerpoint/2010/main" val="2794977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20E448D6-7385-D452-C1F3-EB8517615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bg-BG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Какво предлага </a:t>
            </a:r>
            <a:r>
              <a:rPr lang="ru-RU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Ученическият</a:t>
            </a:r>
            <a:r>
              <a:rPr lang="ru-RU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институт на БАН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ru-RU" sz="3000" b="1" i="0" dirty="0">
                <a:effectLst/>
                <a:latin typeface="Assistant" panose="020F0502020204030204" pitchFamily="2" charset="-79"/>
                <a:cs typeface="Assistant" panose="020F0502020204030204" pitchFamily="2" charset="-79"/>
              </a:rPr>
              <a:t/>
            </a:r>
            <a:br>
              <a:rPr lang="ru-RU" sz="3000" b="1" i="0" dirty="0">
                <a:effectLst/>
                <a:latin typeface="Assistant" panose="020F0502020204030204" pitchFamily="2" charset="-79"/>
                <a:cs typeface="Assistant" panose="020F0502020204030204" pitchFamily="2" charset="-79"/>
              </a:rPr>
            </a:br>
            <a:endParaRPr lang="bg-BG" sz="3000" dirty="0"/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431FA929-0E23-40EB-642A-DD26DB8F14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2000" b="0" i="0" dirty="0">
                <a:effectLst/>
                <a:latin typeface="Arial" panose="020B0604020202020204" pitchFamily="34" charset="0"/>
              </a:rPr>
              <a:t> </a:t>
            </a:r>
            <a:r>
              <a:rPr lang="ru-RU" sz="2000" b="0" i="0" dirty="0" err="1">
                <a:effectLst/>
                <a:latin typeface="Arial" panose="020B0604020202020204" pitchFamily="34" charset="0"/>
              </a:rPr>
              <a:t>УчИ</a:t>
            </a:r>
            <a:r>
              <a:rPr lang="ru-RU" sz="2000" b="0" i="0" dirty="0">
                <a:effectLst/>
                <a:latin typeface="Arial" panose="020B0604020202020204" pitchFamily="34" charset="0"/>
              </a:rPr>
              <a:t>-БАН е инструмент за </a:t>
            </a:r>
            <a:r>
              <a:rPr lang="ru-RU" sz="2000" b="0" i="0" dirty="0" err="1">
                <a:effectLst/>
                <a:latin typeface="Arial" panose="020B0604020202020204" pitchFamily="34" charset="0"/>
              </a:rPr>
              <a:t>решаване</a:t>
            </a:r>
            <a:r>
              <a:rPr lang="ru-RU" sz="2000" b="0" i="0" dirty="0">
                <a:effectLst/>
                <a:latin typeface="Arial" panose="020B0604020202020204" pitchFamily="34" charset="0"/>
              </a:rPr>
              <a:t> на </a:t>
            </a:r>
            <a:r>
              <a:rPr lang="ru-RU" sz="2000" b="0" i="0" dirty="0" err="1">
                <a:effectLst/>
                <a:latin typeface="Arial" panose="020B0604020202020204" pitchFamily="34" charset="0"/>
              </a:rPr>
              <a:t>една</a:t>
            </a:r>
            <a:r>
              <a:rPr lang="ru-RU" sz="2000" b="0" i="0" dirty="0">
                <a:effectLst/>
                <a:latin typeface="Arial" panose="020B0604020202020204" pitchFamily="34" charset="0"/>
              </a:rPr>
              <a:t> от </a:t>
            </a:r>
            <a:r>
              <a:rPr lang="ru-RU" sz="2000" b="0" i="0" dirty="0" err="1">
                <a:effectLst/>
                <a:latin typeface="Arial" panose="020B0604020202020204" pitchFamily="34" charset="0"/>
              </a:rPr>
              <a:t>основните</a:t>
            </a:r>
            <a:r>
              <a:rPr lang="ru-RU" sz="2000" b="0" i="0" dirty="0">
                <a:effectLst/>
                <a:latin typeface="Arial" panose="020B0604020202020204" pitchFamily="34" charset="0"/>
              </a:rPr>
              <a:t> задачи на </a:t>
            </a:r>
            <a:r>
              <a:rPr lang="ru-RU" sz="2000" b="0" i="0" dirty="0" err="1">
                <a:effectLst/>
                <a:latin typeface="Arial" panose="020B0604020202020204" pitchFamily="34" charset="0"/>
              </a:rPr>
              <a:t>Българската</a:t>
            </a:r>
            <a:r>
              <a:rPr lang="ru-RU" sz="2000" b="0" i="0" dirty="0">
                <a:effectLst/>
                <a:latin typeface="Arial" panose="020B0604020202020204" pitchFamily="34" charset="0"/>
              </a:rPr>
              <a:t> академия на </a:t>
            </a:r>
            <a:r>
              <a:rPr lang="ru-RU" sz="2000" b="0" i="0" dirty="0" err="1">
                <a:effectLst/>
                <a:latin typeface="Arial" panose="020B0604020202020204" pitchFamily="34" charset="0"/>
              </a:rPr>
              <a:t>науките</a:t>
            </a:r>
            <a:r>
              <a:rPr lang="ru-RU" sz="2000" b="0" i="0" dirty="0">
                <a:effectLst/>
                <a:latin typeface="Arial" panose="020B0604020202020204" pitchFamily="34" charset="0"/>
              </a:rPr>
              <a:t> – да </a:t>
            </a:r>
            <a:r>
              <a:rPr lang="ru-RU" sz="2000" b="0" i="0" dirty="0" err="1">
                <a:effectLst/>
                <a:latin typeface="Arial" panose="020B0604020202020204" pitchFamily="34" charset="0"/>
              </a:rPr>
              <a:t>привлича</a:t>
            </a:r>
            <a:r>
              <a:rPr lang="ru-RU" sz="2000" b="0" i="0" dirty="0"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effectLst/>
                <a:latin typeface="Arial" panose="020B0604020202020204" pitchFamily="34" charset="0"/>
              </a:rPr>
              <a:t>способни</a:t>
            </a:r>
            <a:r>
              <a:rPr lang="ru-RU" sz="2000" b="0" i="0" dirty="0"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effectLst/>
                <a:latin typeface="Arial" panose="020B0604020202020204" pitchFamily="34" charset="0"/>
              </a:rPr>
              <a:t>млади</a:t>
            </a:r>
            <a:r>
              <a:rPr lang="ru-RU" sz="2000" b="0" i="0" dirty="0">
                <a:effectLst/>
                <a:latin typeface="Arial" panose="020B0604020202020204" pitchFamily="34" charset="0"/>
              </a:rPr>
              <a:t> хора </a:t>
            </a:r>
            <a:r>
              <a:rPr lang="ru-RU" sz="2000" b="0" i="0" dirty="0" err="1">
                <a:effectLst/>
                <a:latin typeface="Arial" panose="020B0604020202020204" pitchFamily="34" charset="0"/>
              </a:rPr>
              <a:t>към</a:t>
            </a:r>
            <a:r>
              <a:rPr lang="ru-RU" sz="2000" b="0" i="0" dirty="0"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effectLst/>
                <a:latin typeface="Arial" panose="020B0604020202020204" pitchFamily="34" charset="0"/>
              </a:rPr>
              <a:t>професионална</a:t>
            </a:r>
            <a:r>
              <a:rPr lang="ru-RU" sz="2000" b="0" i="0" dirty="0">
                <a:effectLst/>
                <a:latin typeface="Arial" panose="020B0604020202020204" pitchFamily="34" charset="0"/>
              </a:rPr>
              <a:t> реализация в </a:t>
            </a:r>
            <a:r>
              <a:rPr lang="ru-RU" sz="2000" b="0" i="0" dirty="0" err="1">
                <a:effectLst/>
                <a:latin typeface="Arial" panose="020B0604020202020204" pitchFamily="34" charset="0"/>
              </a:rPr>
              <a:t>науката</a:t>
            </a:r>
            <a:r>
              <a:rPr lang="ru-RU" sz="2000" b="0" i="0" dirty="0">
                <a:effectLst/>
                <a:latin typeface="Arial" panose="020B0604020202020204" pitchFamily="34" charset="0"/>
              </a:rPr>
              <a:t>. </a:t>
            </a:r>
            <a:endParaRPr lang="en-US" sz="2000" b="0" i="0" dirty="0">
              <a:effectLst/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2000" b="0" i="0" dirty="0" err="1">
                <a:effectLst/>
                <a:latin typeface="Arial" panose="020B0604020202020204" pitchFamily="34" charset="0"/>
              </a:rPr>
              <a:t>Участниците</a:t>
            </a:r>
            <a:r>
              <a:rPr lang="ru-RU" sz="2000" b="0" i="0" dirty="0">
                <a:effectLst/>
                <a:latin typeface="Arial" panose="020B0604020202020204" pitchFamily="34" charset="0"/>
              </a:rPr>
              <a:t> в </a:t>
            </a:r>
            <a:r>
              <a:rPr lang="ru-RU" sz="2000" b="0" i="0" dirty="0" err="1">
                <a:effectLst/>
                <a:latin typeface="Arial" panose="020B0604020202020204" pitchFamily="34" charset="0"/>
              </a:rPr>
              <a:t>ученическите</a:t>
            </a:r>
            <a:r>
              <a:rPr lang="ru-RU" sz="2000" b="0" i="0" dirty="0">
                <a:effectLst/>
                <a:latin typeface="Arial" panose="020B0604020202020204" pitchFamily="34" charset="0"/>
              </a:rPr>
              <a:t> ни </a:t>
            </a:r>
            <a:r>
              <a:rPr lang="ru-RU" sz="2000" b="0" i="0" dirty="0" err="1">
                <a:effectLst/>
                <a:latin typeface="Arial" panose="020B0604020202020204" pitchFamily="34" charset="0"/>
              </a:rPr>
              <a:t>сесии</a:t>
            </a:r>
            <a:r>
              <a:rPr lang="ru-RU" sz="2000" b="0" i="0" dirty="0">
                <a:effectLst/>
                <a:latin typeface="Arial" panose="020B0604020202020204" pitchFamily="34" charset="0"/>
              </a:rPr>
              <a:t> се </a:t>
            </a:r>
            <a:r>
              <a:rPr lang="ru-RU" sz="2000" b="0" i="0" dirty="0" err="1">
                <a:effectLst/>
                <a:latin typeface="Arial" panose="020B0604020202020204" pitchFamily="34" charset="0"/>
              </a:rPr>
              <a:t>запознават</a:t>
            </a:r>
            <a:r>
              <a:rPr lang="ru-RU" sz="2000" b="0" i="0" dirty="0"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effectLst/>
                <a:latin typeface="Arial" panose="020B0604020202020204" pitchFamily="34" charset="0"/>
              </a:rPr>
              <a:t>по-отблизо</a:t>
            </a:r>
            <a:r>
              <a:rPr lang="ru-RU" sz="2000" b="0" i="0" dirty="0">
                <a:effectLst/>
                <a:latin typeface="Arial" panose="020B0604020202020204" pitchFamily="34" charset="0"/>
              </a:rPr>
              <a:t> с </a:t>
            </a:r>
            <a:r>
              <a:rPr lang="ru-RU" sz="2000" b="0" i="0" dirty="0" err="1">
                <a:effectLst/>
                <a:latin typeface="Arial" panose="020B0604020202020204" pitchFamily="34" charset="0"/>
              </a:rPr>
              <a:t>науката</a:t>
            </a:r>
            <a:r>
              <a:rPr lang="ru-RU" sz="2000" b="0" i="0" dirty="0">
                <a:effectLst/>
                <a:latin typeface="Arial" panose="020B0604020202020204" pitchFamily="34" charset="0"/>
              </a:rPr>
              <a:t> и </a:t>
            </a:r>
            <a:r>
              <a:rPr lang="ru-RU" sz="2000" b="0" i="0" dirty="0" err="1">
                <a:effectLst/>
                <a:latin typeface="Arial" panose="020B0604020202020204" pitchFamily="34" charset="0"/>
              </a:rPr>
              <a:t>работата</a:t>
            </a:r>
            <a:r>
              <a:rPr lang="ru-RU" sz="2000" b="0" i="0" dirty="0">
                <a:effectLst/>
                <a:latin typeface="Arial" panose="020B0604020202020204" pitchFamily="34" charset="0"/>
              </a:rPr>
              <a:t> на </a:t>
            </a:r>
            <a:r>
              <a:rPr lang="ru-RU" sz="2000" b="0" i="0" dirty="0" err="1">
                <a:effectLst/>
                <a:latin typeface="Arial" panose="020B0604020202020204" pitchFamily="34" charset="0"/>
              </a:rPr>
              <a:t>учените</a:t>
            </a:r>
            <a:r>
              <a:rPr lang="ru-RU" sz="2000" b="0" i="0" dirty="0">
                <a:effectLst/>
                <a:latin typeface="Arial" panose="020B0604020202020204" pitchFamily="34" charset="0"/>
              </a:rPr>
              <a:t>. Така, </a:t>
            </a:r>
            <a:r>
              <a:rPr lang="ru-RU" sz="2000" b="0" i="0" dirty="0" err="1">
                <a:effectLst/>
                <a:latin typeface="Arial" panose="020B0604020202020204" pitchFamily="34" charset="0"/>
              </a:rPr>
              <a:t>когато</a:t>
            </a:r>
            <a:r>
              <a:rPr lang="ru-RU" sz="2000" b="0" i="0" dirty="0"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effectLst/>
                <a:latin typeface="Arial" panose="020B0604020202020204" pitchFamily="34" charset="0"/>
              </a:rPr>
              <a:t>избират</a:t>
            </a:r>
            <a:r>
              <a:rPr lang="ru-RU" sz="2000" b="0" i="0" dirty="0"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effectLst/>
                <a:latin typeface="Arial" panose="020B0604020202020204" pitchFamily="34" charset="0"/>
              </a:rPr>
              <a:t>своята</a:t>
            </a:r>
            <a:r>
              <a:rPr lang="ru-RU" sz="2000" b="0" i="0" dirty="0"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effectLst/>
                <a:latin typeface="Arial" panose="020B0604020202020204" pitchFamily="34" charset="0"/>
              </a:rPr>
              <a:t>професия</a:t>
            </a:r>
            <a:r>
              <a:rPr lang="ru-RU" sz="2000" b="0" i="0" dirty="0">
                <a:effectLst/>
                <a:latin typeface="Arial" panose="020B0604020202020204" pitchFamily="34" charset="0"/>
              </a:rPr>
              <a:t>, </a:t>
            </a:r>
            <a:r>
              <a:rPr lang="ru-RU" sz="2000" b="0" i="0" dirty="0" err="1">
                <a:effectLst/>
                <a:latin typeface="Arial" panose="020B0604020202020204" pitchFamily="34" charset="0"/>
              </a:rPr>
              <a:t>тази</a:t>
            </a:r>
            <a:r>
              <a:rPr lang="ru-RU" sz="2000" b="0" i="0" dirty="0">
                <a:effectLst/>
                <a:latin typeface="Arial" panose="020B0604020202020204" pitchFamily="34" charset="0"/>
              </a:rPr>
              <a:t> на учен-</a:t>
            </a:r>
            <a:r>
              <a:rPr lang="ru-RU" sz="2000" b="0" i="0" dirty="0" err="1">
                <a:effectLst/>
                <a:latin typeface="Arial" panose="020B0604020202020204" pitchFamily="34" charset="0"/>
              </a:rPr>
              <a:t>изследовател</a:t>
            </a:r>
            <a:r>
              <a:rPr lang="ru-RU" sz="2000" b="0" i="0" dirty="0"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effectLst/>
                <a:latin typeface="Arial" panose="020B0604020202020204" pitchFamily="34" charset="0"/>
              </a:rPr>
              <a:t>ще</a:t>
            </a:r>
            <a:r>
              <a:rPr lang="ru-RU" sz="2000" b="0" i="0" dirty="0"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effectLst/>
                <a:latin typeface="Arial" panose="020B0604020202020204" pitchFamily="34" charset="0"/>
              </a:rPr>
              <a:t>бъде</a:t>
            </a:r>
            <a:r>
              <a:rPr lang="ru-RU" sz="2000" b="0" i="0" dirty="0"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effectLst/>
                <a:latin typeface="Arial" panose="020B0604020202020204" pitchFamily="34" charset="0"/>
              </a:rPr>
              <a:t>една</a:t>
            </a:r>
            <a:r>
              <a:rPr lang="ru-RU" sz="2000" b="0" i="0" dirty="0"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effectLst/>
                <a:latin typeface="Arial" panose="020B0604020202020204" pitchFamily="34" charset="0"/>
              </a:rPr>
              <a:t>позната</a:t>
            </a:r>
            <a:r>
              <a:rPr lang="ru-RU" sz="2000" b="0" i="0" dirty="0">
                <a:effectLst/>
                <a:latin typeface="Arial" panose="020B0604020202020204" pitchFamily="34" charset="0"/>
              </a:rPr>
              <a:t> и, </a:t>
            </a:r>
            <a:r>
              <a:rPr lang="ru-RU" sz="2000" b="0" i="0" dirty="0" err="1">
                <a:effectLst/>
                <a:latin typeface="Arial" panose="020B0604020202020204" pitchFamily="34" charset="0"/>
              </a:rPr>
              <a:t>може</a:t>
            </a:r>
            <a:r>
              <a:rPr lang="ru-RU" sz="2000" b="0" i="0" dirty="0">
                <a:effectLst/>
                <a:latin typeface="Arial" panose="020B0604020202020204" pitchFamily="34" charset="0"/>
              </a:rPr>
              <a:t> би, </a:t>
            </a:r>
            <a:r>
              <a:rPr lang="ru-RU" sz="2000" b="0" i="0" dirty="0" err="1">
                <a:effectLst/>
                <a:latin typeface="Arial" panose="020B0604020202020204" pitchFamily="34" charset="0"/>
              </a:rPr>
              <a:t>предпочитана</a:t>
            </a:r>
            <a:r>
              <a:rPr lang="ru-RU" sz="2000" b="0" i="0" dirty="0">
                <a:effectLst/>
                <a:latin typeface="Arial" panose="020B0604020202020204" pitchFamily="34" charset="0"/>
              </a:rPr>
              <a:t> опция. </a:t>
            </a:r>
          </a:p>
          <a:p>
            <a:endParaRPr lang="bg-BG" sz="1700" dirty="0"/>
          </a:p>
        </p:txBody>
      </p:sp>
      <p:pic>
        <p:nvPicPr>
          <p:cNvPr id="5" name="Картина 4" descr="Картина, която съдържа на закрито, мъж, дрехи, човек&#10;&#10;Генерираното от ИИ съдържание може да е неправилно.">
            <a:extLst>
              <a:ext uri="{FF2B5EF4-FFF2-40B4-BE49-F238E27FC236}">
                <a16:creationId xmlns:a16="http://schemas.microsoft.com/office/drawing/2014/main" id="{26B714BA-E7C6-26D8-6836-567D415FB5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41" r="1706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71479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8AF5748-FED8-45BA-8631-26D1D10F32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61959B8C-0A19-0C48-28D3-8B1F7A757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Кога кандидатствахме?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Контейнер за съдържание 4">
            <a:extLst>
              <a:ext uri="{FF2B5EF4-FFF2-40B4-BE49-F238E27FC236}">
                <a16:creationId xmlns:a16="http://schemas.microsoft.com/office/drawing/2014/main" id="{34EFAEE2-5DD9-A4BB-C934-93F4EBDD51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48480" y="1153978"/>
            <a:ext cx="7741920" cy="497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329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8DEEAB35-0FB4-03FD-240B-319D0B2AE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Как кандидатствахме?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Контейнер за съдържание 4">
            <a:extLst>
              <a:ext uri="{FF2B5EF4-FFF2-40B4-BE49-F238E27FC236}">
                <a16:creationId xmlns:a16="http://schemas.microsoft.com/office/drawing/2014/main" id="{014648C4-EB2A-1A55-3B04-DC67EDC684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17984" y="640080"/>
            <a:ext cx="6687239" cy="555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160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0793AA92-392B-8775-465D-F22C2EF08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Одобряване на проекта:</a:t>
            </a:r>
          </a:p>
        </p:txBody>
      </p:sp>
      <p:pic>
        <p:nvPicPr>
          <p:cNvPr id="5" name="Контейнер за съдържание 4">
            <a:extLst>
              <a:ext uri="{FF2B5EF4-FFF2-40B4-BE49-F238E27FC236}">
                <a16:creationId xmlns:a16="http://schemas.microsoft.com/office/drawing/2014/main" id="{6EACDEB7-C623-7C59-0A26-BA9FA4CAC1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5958" y="1451307"/>
            <a:ext cx="6340084" cy="5046648"/>
          </a:xfrm>
        </p:spPr>
      </p:pic>
    </p:spTree>
    <p:extLst>
      <p:ext uri="{BB962C8B-B14F-4D97-AF65-F5344CB8AC3E}">
        <p14:creationId xmlns:p14="http://schemas.microsoft.com/office/powerpoint/2010/main" val="26376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Картина 4" descr="Картина, която съдържа обувки, рисунка, изкуство, анимирана рисунка&#10;&#10;Генерираното от ИИ съдържание може да е неправилно.">
            <a:extLst>
              <a:ext uri="{FF2B5EF4-FFF2-40B4-BE49-F238E27FC236}">
                <a16:creationId xmlns:a16="http://schemas.microsoft.com/office/drawing/2014/main" id="{77B9FC1E-9824-BDC8-26B1-F3F1530F54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713" y="3350369"/>
            <a:ext cx="3634674" cy="2726005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134CC3FF-7AA4-46F4-8B24-2F9383D86D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5511" y="805742"/>
            <a:ext cx="3647770" cy="3193211"/>
            <a:chOff x="1674895" y="1345036"/>
            <a:chExt cx="5428610" cy="4210939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75E42E8-8B96-4FF0-9DCC-7E2084C0FDF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8FEA8A4-ED0E-429C-884B-1599153B8F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CAEBFCD5-5356-4326-8D39-8235A46CD7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315" y="685805"/>
            <a:ext cx="3624947" cy="3193211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807E0D9C-4540-337D-E894-4DCE4E617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584" y="859808"/>
            <a:ext cx="3543197" cy="2878986"/>
          </a:xfrm>
        </p:spPr>
        <p:txBody>
          <a:bodyPr>
            <a:normAutofit/>
          </a:bodyPr>
          <a:lstStyle/>
          <a:p>
            <a:pPr algn="ctr"/>
            <a:r>
              <a:rPr lang="bg-BG">
                <a:solidFill>
                  <a:schemeClr val="bg1"/>
                </a:solidFill>
              </a:rPr>
              <a:t>Нашата тема за изследване</a:t>
            </a:r>
          </a:p>
        </p:txBody>
      </p:sp>
      <p:grpSp>
        <p:nvGrpSpPr>
          <p:cNvPr id="25" name="Graphic 4">
            <a:extLst>
              <a:ext uri="{FF2B5EF4-FFF2-40B4-BE49-F238E27FC236}">
                <a16:creationId xmlns:a16="http://schemas.microsoft.com/office/drawing/2014/main" id="{5F2AA49C-5AC0-41C7-BFAF-74B8D8293C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89048" y="2335801"/>
            <a:ext cx="849365" cy="849366"/>
            <a:chOff x="5829300" y="3162300"/>
            <a:chExt cx="532256" cy="532257"/>
          </a:xfrm>
          <a:solidFill>
            <a:srgbClr val="FFFFFF"/>
          </a:solidFill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8A750A0-64B5-41B2-B525-A914EB40B3A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8216C77-85C1-4BDC-87A8-7E759332059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471AED48-754E-41AC-9ECC-DB259764470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8005417-D297-404F-82A5-8C4393E85F6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7F942D6-2D0C-4894-81F0-6F81714BA4B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4FAD802E-9670-4B80-876B-3FF64D29A17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838AF437-0BFB-40E4-ADA0-5749919AACB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F8BC9C3D-CBBE-4D29-9DAC-98B3CAF3977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7016629-22ED-494E-9205-594895DA95F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BFF3CC1E-0ED4-4599-9B4E-F057769B96E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065A4B3A-F9A7-4FA6-A7F3-EA08E0BA15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783B6A14-A56D-4B95-8395-89CF53A09BF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49F0868B-B193-43B6-BB1E-1FF72993EA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0" name="Graphic 4">
            <a:extLst>
              <a:ext uri="{FF2B5EF4-FFF2-40B4-BE49-F238E27FC236}">
                <a16:creationId xmlns:a16="http://schemas.microsoft.com/office/drawing/2014/main" id="{BB32367D-C4F2-49D5-A586-298C7CA821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89048" y="2335801"/>
            <a:ext cx="849365" cy="849366"/>
            <a:chOff x="5829300" y="3162300"/>
            <a:chExt cx="532256" cy="532257"/>
          </a:xfrm>
          <a:solidFill>
            <a:schemeClr val="bg1"/>
          </a:solidFill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E1FF7EE7-ACA2-4BFF-BA75-7FAE93FBB61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647462E-B5E8-4F02-A1E4-BD0380A224F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12CE109-6153-414A-B2D6-C4F9C6FA2EE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DAF530F5-D68D-4BC8-8984-F1A8B5DEB6C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2EB69747-F9DD-4B80-B488-D5565D0BC6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73AFB787-B8A4-4269-9DA9-FF4A6603039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6E682D93-25A6-4D91-9A81-3F247BBEE3C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9D5F48B5-53B4-4DA8-B929-6AFF5065898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8CA195A3-2A74-4D13-A1B8-24765E26BF4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B98F1918-C39D-4713-AB21-685A944355C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33592273-DEE6-42E1-B824-11D54433230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12D6F82B-B619-4D8B-85AE-0E57103BA0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6246C574-90D4-412B-9444-203F7C83CD5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A39E8E51-CBC7-012E-4B0A-8983E54536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270" y="685805"/>
            <a:ext cx="4974771" cy="553401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bg-BG" sz="1600" i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Н</a:t>
            </a:r>
            <a:r>
              <a:rPr lang="bg-BG" sz="16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ашето изследване е „</a:t>
            </a:r>
            <a:r>
              <a:rPr lang="en-US" sz="16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Теорията</a:t>
            </a:r>
            <a:r>
              <a:rPr lang="en-US" sz="16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на</a:t>
            </a:r>
            <a:r>
              <a:rPr lang="en-US" sz="16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счупените</a:t>
            </a:r>
            <a:r>
              <a:rPr lang="en-US" sz="16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прозорци</a:t>
            </a:r>
            <a:r>
              <a:rPr lang="en-US" sz="16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в </a:t>
            </a:r>
            <a:r>
              <a:rPr lang="en-US" sz="16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Търговище</a:t>
            </a:r>
            <a:r>
              <a:rPr lang="en-US" sz="16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– </a:t>
            </a:r>
            <a:r>
              <a:rPr lang="en-US" sz="16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влиянието</a:t>
            </a:r>
            <a:r>
              <a:rPr lang="en-US" sz="16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на</a:t>
            </a:r>
            <a:r>
              <a:rPr lang="en-US" sz="16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градската</a:t>
            </a:r>
            <a:r>
              <a:rPr lang="en-US" sz="16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среда</a:t>
            </a:r>
            <a:r>
              <a:rPr lang="en-US" sz="16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върху</a:t>
            </a:r>
            <a:r>
              <a:rPr lang="en-US" sz="16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поведението</a:t>
            </a:r>
            <a:r>
              <a:rPr lang="en-US" sz="16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на</a:t>
            </a:r>
            <a:r>
              <a:rPr lang="en-US" sz="16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хората</a:t>
            </a:r>
            <a:r>
              <a:rPr lang="bg-BG" sz="16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“. То е от област хуманитарни науки и по-конкретно социология.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g-BG" sz="16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Проектът има за цел да изследва как физическата среда и видимите признаци на поддръжка или занемареност в град Търговище влияят върху поведението и отношението на гражданите към общите пространства. Ще бъде изследвано дали местата с повече безредие и занемареност са по-склонни да привличат вандализъм, отпадъци или асоциално поведение, и как малки промени в градската среда могат да създадат усещане за ред, сигурност и отговорност.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6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Учениците</a:t>
            </a:r>
            <a:r>
              <a:rPr lang="en-US" sz="16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от</a:t>
            </a:r>
            <a:r>
              <a:rPr lang="en-US" sz="16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екипа</a:t>
            </a:r>
            <a:r>
              <a:rPr lang="en-US" sz="16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ще</a:t>
            </a:r>
            <a:r>
              <a:rPr lang="en-US" sz="16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работят</a:t>
            </a:r>
            <a:r>
              <a:rPr lang="en-US" sz="16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върху</a:t>
            </a:r>
            <a:r>
              <a:rPr lang="en-US" sz="16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събиране</a:t>
            </a:r>
            <a:r>
              <a:rPr lang="en-US" sz="16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на</a:t>
            </a:r>
            <a:r>
              <a:rPr lang="en-US" sz="16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данни</a:t>
            </a:r>
            <a:r>
              <a:rPr lang="en-US" sz="16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от</a:t>
            </a:r>
            <a:r>
              <a:rPr lang="en-US" sz="16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реалната</a:t>
            </a:r>
            <a:r>
              <a:rPr lang="en-US" sz="16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градска</a:t>
            </a:r>
            <a:r>
              <a:rPr lang="en-US" sz="16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среда</a:t>
            </a:r>
            <a:r>
              <a:rPr lang="en-US" sz="16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US" sz="16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анкети</a:t>
            </a:r>
            <a:r>
              <a:rPr lang="en-US" sz="16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сред</a:t>
            </a:r>
            <a:r>
              <a:rPr lang="en-US" sz="16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граждани</a:t>
            </a:r>
            <a:r>
              <a:rPr lang="en-US" sz="16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и </a:t>
            </a:r>
            <a:r>
              <a:rPr lang="en-US" sz="16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предлагане</a:t>
            </a:r>
            <a:r>
              <a:rPr lang="en-US" sz="16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на</a:t>
            </a:r>
            <a:r>
              <a:rPr lang="en-US" sz="16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практически</a:t>
            </a:r>
            <a:r>
              <a:rPr lang="en-US" sz="16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решения</a:t>
            </a:r>
            <a:r>
              <a:rPr lang="en-US" sz="16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за</a:t>
            </a:r>
            <a:r>
              <a:rPr lang="en-US" sz="16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подобрение</a:t>
            </a:r>
            <a:r>
              <a:rPr lang="en-US" sz="16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  <a:r>
              <a:rPr lang="en-US" sz="16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Проектът</a:t>
            </a:r>
            <a:r>
              <a:rPr lang="en-US" sz="16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ще</a:t>
            </a:r>
            <a:r>
              <a:rPr lang="en-US" sz="16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завърши</a:t>
            </a:r>
            <a:r>
              <a:rPr lang="en-US" sz="16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с </a:t>
            </a:r>
            <a:r>
              <a:rPr lang="en-US" sz="16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изготвяне</a:t>
            </a:r>
            <a:r>
              <a:rPr lang="en-US" sz="16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на</a:t>
            </a:r>
            <a:r>
              <a:rPr lang="en-US" sz="16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препоръки</a:t>
            </a:r>
            <a:r>
              <a:rPr lang="en-US" sz="16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за</a:t>
            </a:r>
            <a:r>
              <a:rPr lang="en-US" sz="16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местните</a:t>
            </a:r>
            <a:r>
              <a:rPr lang="en-US" sz="16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власти</a:t>
            </a:r>
            <a:r>
              <a:rPr lang="en-US" sz="16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и </a:t>
            </a:r>
            <a:r>
              <a:rPr lang="en-US" sz="16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презентация</a:t>
            </a:r>
            <a:r>
              <a:rPr lang="en-US" sz="16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на</a:t>
            </a:r>
            <a:r>
              <a:rPr lang="en-US" sz="16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резултатите</a:t>
            </a:r>
            <a:r>
              <a:rPr lang="en-US" sz="16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bg-BG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803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Картина 4" descr="Картина, която съдържа рисунка, силует, илюстрация, изкуство&#10;&#10;Генерираното от ИИ съдържание може да е неправилно.">
            <a:extLst>
              <a:ext uri="{FF2B5EF4-FFF2-40B4-BE49-F238E27FC236}">
                <a16:creationId xmlns:a16="http://schemas.microsoft.com/office/drawing/2014/main" id="{EBC9287B-1110-EC1F-C464-132BCFFBBA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383" y="3104705"/>
            <a:ext cx="3217333" cy="3217333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134CC3FF-7AA4-46F4-8B24-2F9383D86D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5511" y="805742"/>
            <a:ext cx="3647770" cy="3193211"/>
            <a:chOff x="1674895" y="1345036"/>
            <a:chExt cx="5428610" cy="421093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75E42E8-8B96-4FF0-9DCC-7E2084C0FDF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8FEA8A4-ED0E-429C-884B-1599153B8F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CAEBFCD5-5356-4326-8D39-8235A46CD7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315" y="685805"/>
            <a:ext cx="3624947" cy="3193211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28C5E728-8683-CC37-8802-5C7CD81E2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584" y="859808"/>
            <a:ext cx="3543197" cy="2878986"/>
          </a:xfrm>
        </p:spPr>
        <p:txBody>
          <a:bodyPr>
            <a:normAutofit/>
          </a:bodyPr>
          <a:lstStyle/>
          <a:p>
            <a:pPr algn="ctr"/>
            <a:r>
              <a:rPr lang="bg-BG">
                <a:solidFill>
                  <a:schemeClr val="bg1"/>
                </a:solidFill>
              </a:rPr>
              <a:t>Въпроси, които ще проучим…</a:t>
            </a:r>
          </a:p>
        </p:txBody>
      </p:sp>
      <p:grpSp>
        <p:nvGrpSpPr>
          <p:cNvPr id="18" name="Graphic 4">
            <a:extLst>
              <a:ext uri="{FF2B5EF4-FFF2-40B4-BE49-F238E27FC236}">
                <a16:creationId xmlns:a16="http://schemas.microsoft.com/office/drawing/2014/main" id="{5F2AA49C-5AC0-41C7-BFAF-74B8D8293C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89048" y="2335801"/>
            <a:ext cx="849365" cy="849366"/>
            <a:chOff x="5829300" y="3162300"/>
            <a:chExt cx="532256" cy="532257"/>
          </a:xfrm>
          <a:solidFill>
            <a:srgbClr val="FFFFFF"/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8A750A0-64B5-41B2-B525-A914EB40B3A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8216C77-85C1-4BDC-87A8-7E759332059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71AED48-754E-41AC-9ECC-DB259764470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8005417-D297-404F-82A5-8C4393E85F6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7F942D6-2D0C-4894-81F0-6F81714BA4B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4FAD802E-9670-4B80-876B-3FF64D29A17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38AF437-0BFB-40E4-ADA0-5749919AACB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F8BC9C3D-CBBE-4D29-9DAC-98B3CAF3977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7016629-22ED-494E-9205-594895DA95F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BFF3CC1E-0ED4-4599-9B4E-F057769B96E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065A4B3A-F9A7-4FA6-A7F3-EA08E0BA15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783B6A14-A56D-4B95-8395-89CF53A09BF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49F0868B-B193-43B6-BB1E-1FF72993EA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3" name="Graphic 4">
            <a:extLst>
              <a:ext uri="{FF2B5EF4-FFF2-40B4-BE49-F238E27FC236}">
                <a16:creationId xmlns:a16="http://schemas.microsoft.com/office/drawing/2014/main" id="{BB32367D-C4F2-49D5-A586-298C7CA821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89048" y="2335801"/>
            <a:ext cx="849365" cy="849366"/>
            <a:chOff x="5829300" y="3162300"/>
            <a:chExt cx="532256" cy="532257"/>
          </a:xfrm>
          <a:solidFill>
            <a:schemeClr val="bg1"/>
          </a:solidFill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E1FF7EE7-ACA2-4BFF-BA75-7FAE93FBB61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8647462E-B5E8-4F02-A1E4-BD0380A224F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412CE109-6153-414A-B2D6-C4F9C6FA2EE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DAF530F5-D68D-4BC8-8984-F1A8B5DEB6C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2EB69747-F9DD-4B80-B488-D5565D0BC6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73AFB787-B8A4-4269-9DA9-FF4A6603039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E682D93-25A6-4D91-9A81-3F247BBEE3C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D5F48B5-53B4-4DA8-B929-6AFF5065898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CA195A3-2A74-4D13-A1B8-24765E26BF4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B98F1918-C39D-4713-AB21-685A944355C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33592273-DEE6-42E1-B824-11D54433230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12D6F82B-B619-4D8B-85AE-0E57103BA0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6246C574-90D4-412B-9444-203F7C83CD5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4DE46840-FD92-8A8A-FB5E-314B357E5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270" y="685805"/>
            <a:ext cx="4974771" cy="5534019"/>
          </a:xfrm>
        </p:spPr>
        <p:txBody>
          <a:bodyPr>
            <a:normAutofit lnSpcReduction="10000"/>
          </a:bodyPr>
          <a:lstStyle/>
          <a:p>
            <a:pPr marL="342900" lvl="0" indent="-342900">
              <a:buNone/>
              <a:tabLst>
                <a:tab pos="457200" algn="l"/>
              </a:tabLst>
            </a:pPr>
            <a:r>
              <a:rPr lang="bg-BG" sz="14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Как се проявява теорията на счупените прозорци в Търговище?</a:t>
            </a:r>
            <a:endParaRPr lang="bg-BG" sz="1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4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Кои</a:t>
            </a:r>
            <a:r>
              <a:rPr lang="en-US" sz="14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зони</a:t>
            </a:r>
            <a:r>
              <a:rPr lang="en-US" sz="14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lang="en-US" sz="14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града</a:t>
            </a:r>
            <a:r>
              <a:rPr lang="en-US" sz="14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en-US" sz="14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най-силно</a:t>
            </a:r>
            <a:r>
              <a:rPr lang="en-US" sz="14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засегнати</a:t>
            </a:r>
            <a:r>
              <a:rPr lang="en-US" sz="14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lang="en-US" sz="14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видими</a:t>
            </a:r>
            <a:r>
              <a:rPr lang="en-US" sz="14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признаци</a:t>
            </a:r>
            <a:r>
              <a:rPr lang="en-US" sz="14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14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занемареност</a:t>
            </a:r>
            <a:r>
              <a:rPr lang="en-US" sz="14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4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счупени</a:t>
            </a:r>
            <a:r>
              <a:rPr lang="en-US" sz="14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съоръжения</a:t>
            </a:r>
            <a:r>
              <a:rPr lang="en-US" sz="14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графити</a:t>
            </a:r>
            <a:r>
              <a:rPr lang="en-US" sz="14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изоставени</a:t>
            </a:r>
            <a:r>
              <a:rPr lang="en-US" sz="14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сгради</a:t>
            </a:r>
            <a:r>
              <a:rPr lang="en-US" sz="14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отпадъци</a:t>
            </a:r>
            <a:r>
              <a:rPr lang="en-US" sz="14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)?</a:t>
            </a:r>
            <a:endParaRPr lang="bg-BG" sz="1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4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Наблюдава</a:t>
            </a:r>
            <a:r>
              <a:rPr lang="en-US" sz="14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</a:t>
            </a:r>
            <a:r>
              <a:rPr lang="en-US" sz="14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</a:t>
            </a:r>
            <a:r>
              <a:rPr lang="en-US" sz="14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връзка</a:t>
            </a:r>
            <a:r>
              <a:rPr lang="en-US" sz="14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между</a:t>
            </a:r>
            <a:r>
              <a:rPr lang="en-US" sz="14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тези</a:t>
            </a:r>
            <a:r>
              <a:rPr lang="en-US" sz="14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места</a:t>
            </a:r>
            <a:r>
              <a:rPr lang="en-US" sz="14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14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поведението</a:t>
            </a:r>
            <a:r>
              <a:rPr lang="en-US" sz="14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14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хората</a:t>
            </a:r>
            <a:r>
              <a:rPr lang="en-US" sz="14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14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тях</a:t>
            </a:r>
            <a:r>
              <a:rPr lang="en-US" sz="14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bg-BG" sz="1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None/>
              <a:tabLst>
                <a:tab pos="457200" algn="l"/>
              </a:tabLst>
            </a:pPr>
            <a:r>
              <a:rPr lang="bg-BG" sz="14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Какво мислят гражданите на Търговище за състоянието на градската среда?</a:t>
            </a:r>
            <a:endParaRPr lang="bg-BG" sz="1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4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Чувстват</a:t>
            </a:r>
            <a:r>
              <a:rPr lang="en-US" sz="14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</a:t>
            </a:r>
            <a:r>
              <a:rPr lang="en-US" sz="14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</a:t>
            </a:r>
            <a:r>
              <a:rPr lang="en-US" sz="14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сигурни</a:t>
            </a:r>
            <a:r>
              <a:rPr lang="en-US" sz="14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14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комфортно</a:t>
            </a:r>
            <a:r>
              <a:rPr lang="en-US" sz="14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14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различни</a:t>
            </a:r>
            <a:r>
              <a:rPr lang="en-US" sz="14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части</a:t>
            </a:r>
            <a:r>
              <a:rPr lang="en-US" sz="14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14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града</a:t>
            </a:r>
            <a:r>
              <a:rPr lang="en-US" sz="14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bg-BG" sz="1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4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Влияе</a:t>
            </a:r>
            <a:r>
              <a:rPr lang="en-US" sz="14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</a:t>
            </a:r>
            <a:r>
              <a:rPr lang="en-US" sz="14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градската</a:t>
            </a:r>
            <a:r>
              <a:rPr lang="en-US" sz="14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среда</a:t>
            </a:r>
            <a:r>
              <a:rPr lang="en-US" sz="14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14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тяхното</a:t>
            </a:r>
            <a:r>
              <a:rPr lang="en-US" sz="14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отношение</a:t>
            </a:r>
            <a:r>
              <a:rPr lang="en-US" sz="14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към</a:t>
            </a:r>
            <a:r>
              <a:rPr lang="en-US" sz="14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чистотата</a:t>
            </a:r>
            <a:r>
              <a:rPr lang="en-US" sz="14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14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реда</a:t>
            </a:r>
            <a:r>
              <a:rPr lang="en-US" sz="14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bg-BG" sz="1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None/>
              <a:tabLst>
                <a:tab pos="457200" algn="l"/>
              </a:tabLst>
            </a:pPr>
            <a:r>
              <a:rPr lang="bg-BG" sz="14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Какво може да се направи за подобряване на засегнатите места?</a:t>
            </a:r>
            <a:endParaRPr lang="bg-BG" sz="1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4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Какви</a:t>
            </a:r>
            <a:r>
              <a:rPr lang="en-US" sz="14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интервенции</a:t>
            </a:r>
            <a:r>
              <a:rPr lang="en-US" sz="14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4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ремонт</a:t>
            </a:r>
            <a:r>
              <a:rPr lang="en-US" sz="14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почистване</a:t>
            </a:r>
            <a:r>
              <a:rPr lang="en-US" sz="14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озеленяване</a:t>
            </a:r>
            <a:r>
              <a:rPr lang="en-US" sz="14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14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могат</a:t>
            </a:r>
            <a:r>
              <a:rPr lang="en-US" sz="14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r>
              <a:rPr lang="en-US" sz="14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бъдат</a:t>
            </a:r>
            <a:r>
              <a:rPr lang="en-US" sz="14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приложени</a:t>
            </a:r>
            <a:r>
              <a:rPr lang="en-US" sz="14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en-US" sz="14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минимални</a:t>
            </a:r>
            <a:r>
              <a:rPr lang="en-US" sz="14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ресурси</a:t>
            </a:r>
            <a:r>
              <a:rPr lang="en-US" sz="14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bg-BG" sz="1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4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</a:t>
            </a:r>
            <a:r>
              <a:rPr lang="en-US" sz="14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могат</a:t>
            </a:r>
            <a:r>
              <a:rPr lang="en-US" sz="14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гражданите</a:t>
            </a:r>
            <a:r>
              <a:rPr lang="en-US" sz="14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14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местната</a:t>
            </a:r>
            <a:r>
              <a:rPr lang="en-US" sz="14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власт</a:t>
            </a:r>
            <a:r>
              <a:rPr lang="en-US" sz="14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r>
              <a:rPr lang="en-US" sz="14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работят</a:t>
            </a:r>
            <a:r>
              <a:rPr lang="en-US" sz="14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заедно</a:t>
            </a:r>
            <a:r>
              <a:rPr lang="en-US" sz="14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en-US" sz="14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поддръжка</a:t>
            </a:r>
            <a:r>
              <a:rPr lang="en-US" sz="14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14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общите</a:t>
            </a:r>
            <a:r>
              <a:rPr lang="en-US" sz="14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пространства</a:t>
            </a:r>
            <a:r>
              <a:rPr lang="en-US" sz="14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bg-BG" sz="1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None/>
              <a:tabLst>
                <a:tab pos="457200" algn="l"/>
              </a:tabLst>
            </a:pPr>
            <a:r>
              <a:rPr lang="bg-BG" sz="14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Има ли примери за успешни решения в други градове?</a:t>
            </a:r>
            <a:endParaRPr lang="bg-BG" sz="1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4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</a:t>
            </a:r>
            <a:r>
              <a:rPr lang="en-US" sz="14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градове</a:t>
            </a:r>
            <a:r>
              <a:rPr lang="en-US" sz="14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като</a:t>
            </a:r>
            <a:r>
              <a:rPr lang="en-US" sz="14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Ню</a:t>
            </a:r>
            <a:r>
              <a:rPr lang="en-US" sz="14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Йорк</a:t>
            </a:r>
            <a:r>
              <a:rPr lang="en-US" sz="14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lang="en-US" sz="14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други</a:t>
            </a:r>
            <a:r>
              <a:rPr lang="en-US" sz="14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България </a:t>
            </a:r>
            <a:r>
              <a:rPr lang="en-US" sz="14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en-US" sz="14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използвали</a:t>
            </a:r>
            <a:r>
              <a:rPr lang="en-US" sz="14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принципите</a:t>
            </a:r>
            <a:r>
              <a:rPr lang="en-US" sz="14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14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теорията</a:t>
            </a:r>
            <a:r>
              <a:rPr lang="en-US" sz="14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en-US" sz="14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подобряване</a:t>
            </a:r>
            <a:r>
              <a:rPr lang="en-US" sz="14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14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средата</a:t>
            </a:r>
            <a:r>
              <a:rPr lang="en-US" sz="14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bg-BG" sz="1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396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Картина 4" descr="Картина, която съдържа текст, анимирана рисунка, графична колекция, дизайн&#10;&#10;Генерираното от ИИ съдържание може да е неправилно.">
            <a:extLst>
              <a:ext uri="{FF2B5EF4-FFF2-40B4-BE49-F238E27FC236}">
                <a16:creationId xmlns:a16="http://schemas.microsoft.com/office/drawing/2014/main" id="{B8868561-E3F5-F64A-00B0-A27E99234F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186" y="3471656"/>
            <a:ext cx="3217333" cy="3217333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134CC3FF-7AA4-46F4-8B24-2F9383D86D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5511" y="805742"/>
            <a:ext cx="3647770" cy="3193211"/>
            <a:chOff x="1674895" y="1345036"/>
            <a:chExt cx="5428610" cy="421093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75E42E8-8B96-4FF0-9DCC-7E2084C0FDF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8FEA8A4-ED0E-429C-884B-1599153B8F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CAEBFCD5-5356-4326-8D39-8235A46CD7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315" y="685805"/>
            <a:ext cx="3624947" cy="3193211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195332AA-D000-F5EB-AD86-17B28215E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584" y="859808"/>
            <a:ext cx="3543197" cy="2878986"/>
          </a:xfrm>
        </p:spPr>
        <p:txBody>
          <a:bodyPr>
            <a:normAutofit/>
          </a:bodyPr>
          <a:lstStyle/>
          <a:p>
            <a:pPr algn="ctr"/>
            <a:r>
              <a:rPr lang="bg-BG">
                <a:solidFill>
                  <a:schemeClr val="bg1"/>
                </a:solidFill>
              </a:rPr>
              <a:t>Дейности, които ще извършим…</a:t>
            </a:r>
          </a:p>
        </p:txBody>
      </p:sp>
      <p:grpSp>
        <p:nvGrpSpPr>
          <p:cNvPr id="18" name="Graphic 4">
            <a:extLst>
              <a:ext uri="{FF2B5EF4-FFF2-40B4-BE49-F238E27FC236}">
                <a16:creationId xmlns:a16="http://schemas.microsoft.com/office/drawing/2014/main" id="{5F2AA49C-5AC0-41C7-BFAF-74B8D8293C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89048" y="2335801"/>
            <a:ext cx="849365" cy="849366"/>
            <a:chOff x="5829300" y="3162300"/>
            <a:chExt cx="532256" cy="532257"/>
          </a:xfrm>
          <a:solidFill>
            <a:srgbClr val="FFFFFF"/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8A750A0-64B5-41B2-B525-A914EB40B3A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8216C77-85C1-4BDC-87A8-7E759332059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71AED48-754E-41AC-9ECC-DB259764470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8005417-D297-404F-82A5-8C4393E85F6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7F942D6-2D0C-4894-81F0-6F81714BA4B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4FAD802E-9670-4B80-876B-3FF64D29A17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38AF437-0BFB-40E4-ADA0-5749919AACB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F8BC9C3D-CBBE-4D29-9DAC-98B3CAF3977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7016629-22ED-494E-9205-594895DA95F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BFF3CC1E-0ED4-4599-9B4E-F057769B96E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065A4B3A-F9A7-4FA6-A7F3-EA08E0BA15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783B6A14-A56D-4B95-8395-89CF53A09BF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49F0868B-B193-43B6-BB1E-1FF72993EA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3" name="Graphic 4">
            <a:extLst>
              <a:ext uri="{FF2B5EF4-FFF2-40B4-BE49-F238E27FC236}">
                <a16:creationId xmlns:a16="http://schemas.microsoft.com/office/drawing/2014/main" id="{BB32367D-C4F2-49D5-A586-298C7CA821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89048" y="2335801"/>
            <a:ext cx="849365" cy="849366"/>
            <a:chOff x="5829300" y="3162300"/>
            <a:chExt cx="532256" cy="532257"/>
          </a:xfrm>
          <a:solidFill>
            <a:schemeClr val="bg1"/>
          </a:solidFill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E1FF7EE7-ACA2-4BFF-BA75-7FAE93FBB61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8647462E-B5E8-4F02-A1E4-BD0380A224F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412CE109-6153-414A-B2D6-C4F9C6FA2EE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DAF530F5-D68D-4BC8-8984-F1A8B5DEB6C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2EB69747-F9DD-4B80-B488-D5565D0BC6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73AFB787-B8A4-4269-9DA9-FF4A6603039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E682D93-25A6-4D91-9A81-3F247BBEE3C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D5F48B5-53B4-4DA8-B929-6AFF5065898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CA195A3-2A74-4D13-A1B8-24765E26BF4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B98F1918-C39D-4713-AB21-685A944355C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33592273-DEE6-42E1-B824-11D54433230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12D6F82B-B619-4D8B-85AE-0E57103BA0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6246C574-90D4-412B-9444-203F7C83CD5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C6F39EC7-071C-DA0F-5B8B-A3F2F59C3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270" y="685805"/>
            <a:ext cx="4974771" cy="5534019"/>
          </a:xfrm>
        </p:spPr>
        <p:txBody>
          <a:bodyPr>
            <a:normAutofit/>
          </a:bodyPr>
          <a:lstStyle/>
          <a:p>
            <a:pPr marL="342900" lvl="0" indent="-342900">
              <a:buNone/>
              <a:tabLst>
                <a:tab pos="457200" algn="l"/>
              </a:tabLst>
            </a:pPr>
            <a:r>
              <a:rPr lang="bg-BG" sz="16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Картиране на зоните на безредие в Търговище:</a:t>
            </a:r>
            <a:endParaRPr lang="bg-BG" sz="1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6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Учениците</a:t>
            </a:r>
            <a:r>
              <a:rPr lang="en-US" sz="16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en-US" sz="16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идентифицират</a:t>
            </a:r>
            <a:r>
              <a:rPr lang="en-US" sz="16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16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документират</a:t>
            </a:r>
            <a:r>
              <a:rPr lang="en-US" sz="16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ключови</a:t>
            </a:r>
            <a:r>
              <a:rPr lang="en-US" sz="16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места</a:t>
            </a:r>
            <a:r>
              <a:rPr lang="en-US" sz="16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които</a:t>
            </a:r>
            <a:r>
              <a:rPr lang="en-US" sz="16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отразяват</a:t>
            </a:r>
            <a:r>
              <a:rPr lang="en-US" sz="16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признаци</a:t>
            </a:r>
            <a:r>
              <a:rPr lang="en-US" sz="16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16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занемареност</a:t>
            </a:r>
            <a:r>
              <a:rPr lang="en-US" sz="16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6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например</a:t>
            </a:r>
            <a:r>
              <a:rPr lang="en-US" sz="16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счупени</a:t>
            </a:r>
            <a:r>
              <a:rPr lang="en-US" sz="16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пейки</a:t>
            </a:r>
            <a:r>
              <a:rPr lang="en-US" sz="16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графити</a:t>
            </a:r>
            <a:r>
              <a:rPr lang="en-US" sz="16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отпадъци</a:t>
            </a:r>
            <a:r>
              <a:rPr lang="en-US" sz="16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bg-BG" sz="1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6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Използване</a:t>
            </a:r>
            <a:r>
              <a:rPr lang="en-US" sz="16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16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снимки</a:t>
            </a:r>
            <a:r>
              <a:rPr lang="en-US" sz="16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16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описания</a:t>
            </a:r>
            <a:r>
              <a:rPr lang="en-US" sz="16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en-US" sz="16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визуална</a:t>
            </a:r>
            <a:r>
              <a:rPr lang="en-US" sz="16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документация</a:t>
            </a:r>
            <a:r>
              <a:rPr lang="en-US" sz="16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bg-BG" sz="1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None/>
              <a:tabLst>
                <a:tab pos="457200" algn="l"/>
              </a:tabLst>
            </a:pPr>
            <a:r>
              <a:rPr lang="bg-BG" sz="16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Анкетиране на гражданите:</a:t>
            </a:r>
            <a:endParaRPr lang="bg-BG" sz="1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6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Съставяне</a:t>
            </a:r>
            <a:r>
              <a:rPr lang="en-US" sz="16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16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въпросници</a:t>
            </a:r>
            <a:r>
              <a:rPr lang="en-US" sz="16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en-US" sz="16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проучване</a:t>
            </a:r>
            <a:r>
              <a:rPr lang="en-US" sz="16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16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мнението</a:t>
            </a:r>
            <a:r>
              <a:rPr lang="en-US" sz="16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16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хората</a:t>
            </a:r>
            <a:r>
              <a:rPr lang="en-US" sz="16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en-US" sz="16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градската</a:t>
            </a:r>
            <a:r>
              <a:rPr lang="en-US" sz="16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среда</a:t>
            </a:r>
            <a:r>
              <a:rPr lang="en-US" sz="16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16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възприятията</a:t>
            </a:r>
            <a:r>
              <a:rPr lang="en-US" sz="16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</a:t>
            </a:r>
            <a:r>
              <a:rPr lang="en-US" sz="16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en-US" sz="16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сигурност</a:t>
            </a:r>
            <a:r>
              <a:rPr lang="en-US" sz="16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16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ред</a:t>
            </a:r>
            <a:r>
              <a:rPr lang="en-US" sz="16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bg-BG" sz="1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None/>
              <a:tabLst>
                <a:tab pos="457200" algn="l"/>
              </a:tabLst>
            </a:pPr>
            <a:r>
              <a:rPr lang="bg-BG" sz="16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Малки експерименти в градската среда:</a:t>
            </a:r>
            <a:endParaRPr lang="bg-BG" sz="1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6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Пробни</a:t>
            </a:r>
            <a:r>
              <a:rPr lang="en-US" sz="16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интервенции</a:t>
            </a:r>
            <a:r>
              <a:rPr lang="en-US" sz="16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като</a:t>
            </a:r>
            <a:r>
              <a:rPr lang="en-US" sz="16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почистване</a:t>
            </a:r>
            <a:r>
              <a:rPr lang="en-US" sz="16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поправка</a:t>
            </a:r>
            <a:r>
              <a:rPr lang="en-US" sz="16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16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дребни</a:t>
            </a:r>
            <a:r>
              <a:rPr lang="en-US" sz="16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съоръжения</a:t>
            </a:r>
            <a:r>
              <a:rPr lang="en-US" sz="16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lang="en-US" sz="16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засаждане</a:t>
            </a:r>
            <a:r>
              <a:rPr lang="en-US" sz="16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16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растения</a:t>
            </a:r>
            <a:r>
              <a:rPr lang="en-US" sz="16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en-US" sz="16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r>
              <a:rPr lang="en-US" sz="16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</a:t>
            </a:r>
            <a:r>
              <a:rPr lang="en-US" sz="16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наблюдава</a:t>
            </a:r>
            <a:r>
              <a:rPr lang="en-US" sz="16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промяната</a:t>
            </a:r>
            <a:r>
              <a:rPr lang="en-US" sz="16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16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поведението</a:t>
            </a:r>
            <a:r>
              <a:rPr lang="en-US" sz="16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16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гражданите</a:t>
            </a:r>
            <a:r>
              <a:rPr lang="en-US" sz="16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bg-BG" sz="1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None/>
              <a:tabLst>
                <a:tab pos="457200" algn="l"/>
              </a:tabLst>
            </a:pPr>
            <a:r>
              <a:rPr lang="bg-BG" sz="16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Разработване на препоръки и решения:</a:t>
            </a:r>
            <a:endParaRPr lang="bg-BG" sz="1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6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Учениците</a:t>
            </a:r>
            <a:r>
              <a:rPr lang="en-US" sz="16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en-US" sz="16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създадат</a:t>
            </a:r>
            <a:r>
              <a:rPr lang="en-US" sz="16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доклад</a:t>
            </a:r>
            <a:r>
              <a:rPr lang="en-US" sz="16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lang="en-US" sz="16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презентация</a:t>
            </a:r>
            <a:r>
              <a:rPr lang="en-US" sz="16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en-US" sz="16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анализ</a:t>
            </a:r>
            <a:r>
              <a:rPr lang="en-US" sz="16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16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събраните</a:t>
            </a:r>
            <a:r>
              <a:rPr lang="en-US" sz="16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данни</a:t>
            </a:r>
            <a:r>
              <a:rPr lang="en-US" sz="16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16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предложения</a:t>
            </a:r>
            <a:r>
              <a:rPr lang="en-US" sz="16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en-US" sz="16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подобрения</a:t>
            </a:r>
            <a:r>
              <a:rPr lang="en-US" sz="16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bg-BG" sz="1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g-BG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285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Контейнер за съдържание 4" descr="Картина, която съдържа човек, дрехи, на закрито, обзавеждане&#10;&#10;Генерираното от ИИ съдържание може да е неправилно.">
            <a:extLst>
              <a:ext uri="{FF2B5EF4-FFF2-40B4-BE49-F238E27FC236}">
                <a16:creationId xmlns:a16="http://schemas.microsoft.com/office/drawing/2014/main" id="{DAABADD2-FA64-0F17-043E-D536B80842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99" r="9322" b="-3"/>
          <a:stretch/>
        </p:blipFill>
        <p:spPr>
          <a:xfrm>
            <a:off x="3673198" y="3521493"/>
            <a:ext cx="3634674" cy="3217333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89C6B508-0B2C-4D80-99F6-BC8C9C6934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5511" y="805742"/>
            <a:ext cx="3647770" cy="3193211"/>
            <a:chOff x="1674895" y="1345036"/>
            <a:chExt cx="5428610" cy="4210939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A54034F-F9B1-4048-9AEF-C7AB9905396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583F029-E06B-49B5-9779-2E8CEFD77CA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CAEBFCD5-5356-4326-8D39-8235A46CD7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315" y="685805"/>
            <a:ext cx="3624947" cy="3193211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008DD041-FFDD-256D-4B31-5A7C326E4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584" y="859808"/>
            <a:ext cx="3543197" cy="287898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700">
                <a:solidFill>
                  <a:schemeClr val="bg1"/>
                </a:solidFill>
              </a:rPr>
              <a:t>Състав на </a:t>
            </a:r>
            <a:r>
              <a:rPr lang="en-US" sz="3700" b="0" i="0">
                <a:solidFill>
                  <a:schemeClr val="bg1"/>
                </a:solidFill>
                <a:effectLst/>
              </a:rPr>
              <a:t>Малката</a:t>
            </a:r>
            <a:r>
              <a:rPr lang="en-US" sz="3700">
                <a:solidFill>
                  <a:schemeClr val="bg1"/>
                </a:solidFill>
              </a:rPr>
              <a:t/>
            </a:r>
            <a:br>
              <a:rPr lang="en-US" sz="3700">
                <a:solidFill>
                  <a:schemeClr val="bg1"/>
                </a:solidFill>
              </a:rPr>
            </a:br>
            <a:r>
              <a:rPr lang="en-US" sz="3700" b="0" i="0">
                <a:solidFill>
                  <a:schemeClr val="bg1"/>
                </a:solidFill>
                <a:effectLst/>
              </a:rPr>
              <a:t>учебно-изследоватеска общност</a:t>
            </a:r>
            <a:endParaRPr lang="en-US" sz="3700">
              <a:solidFill>
                <a:schemeClr val="bg1"/>
              </a:solidFill>
            </a:endParaRPr>
          </a:p>
        </p:txBody>
      </p:sp>
      <p:grpSp>
        <p:nvGrpSpPr>
          <p:cNvPr id="19" name="Graphic 38">
            <a:extLst>
              <a:ext uri="{FF2B5EF4-FFF2-40B4-BE49-F238E27FC236}">
                <a16:creationId xmlns:a16="http://schemas.microsoft.com/office/drawing/2014/main" id="{6B67BE95-96EF-433C-9F29-B0732AA6B6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17004"/>
            <a:ext cx="1370098" cy="508993"/>
            <a:chOff x="2267504" y="2540250"/>
            <a:chExt cx="1990951" cy="739640"/>
          </a:xfrm>
          <a:solidFill>
            <a:schemeClr val="bg1"/>
          </a:solidFill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D324976-1596-4B76-A61C-5626816B241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44DEF24-FB22-48A2-8257-B97AD7E1AAE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3" name="Graphic 4">
            <a:extLst>
              <a:ext uri="{FF2B5EF4-FFF2-40B4-BE49-F238E27FC236}">
                <a16:creationId xmlns:a16="http://schemas.microsoft.com/office/drawing/2014/main" id="{D6E8B984-55B9-4A62-A043-997D00F0AE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89048" y="2445529"/>
            <a:ext cx="849365" cy="849366"/>
            <a:chOff x="5829300" y="3162300"/>
            <a:chExt cx="532256" cy="532257"/>
          </a:xfrm>
          <a:solidFill>
            <a:srgbClr val="FFFFFF"/>
          </a:solidFill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4FAF4A8-82EB-4F6F-B601-43EBF0BD127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26F2473F-E069-4558-9B41-E285BBE0300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FC9A4A76-2C9F-486C-9663-6A30A022DE9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8431DC7-D4CB-479A-AFA4-5B0C597A2E2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30755DA1-6F28-4612-A4A7-B915468C6DA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616ED79-5475-49E6-A5FE-8D9DB12FB04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21DCEB47-7140-4682-8DBF-7667BE28FC9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EA931BD3-5A56-42F2-B6B5-647B28D1CF9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820E4C8E-4190-498D-9556-6DA668A81F9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54B2F30F-0B57-4D60-A087-CD6A471F687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FC5E8C73-ED41-4214-AEE6-3C5F493846A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B1F94534-FE3E-476C-870B-E714E4A6686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DE6C1B0-4D58-4937-B2B7-B1207CA18FA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8" name="Graphic 4">
            <a:extLst>
              <a:ext uri="{FF2B5EF4-FFF2-40B4-BE49-F238E27FC236}">
                <a16:creationId xmlns:a16="http://schemas.microsoft.com/office/drawing/2014/main" id="{DDFA5A3F-B050-4826-ACB4-F634DD12C7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89048" y="2445529"/>
            <a:ext cx="849365" cy="849366"/>
            <a:chOff x="5829300" y="3162300"/>
            <a:chExt cx="532256" cy="532257"/>
          </a:xfrm>
          <a:solidFill>
            <a:schemeClr val="bg1"/>
          </a:solidFill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C45D7489-248E-4EB2-A887-30A9C396E6B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AB6BF832-C29A-4992-8772-6B33118C5A1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5E06C84D-D026-40FC-A1FB-0482450B6E9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32D9620B-AA48-430C-BACC-01BF1B1281F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0C7842E4-3E00-4846-B285-345F6B324BE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F120E203-7898-4AE9-A9E5-F5C3644152E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06A5C8C3-E77D-410A-8D95-0B15B8E61D0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8E9CE1FB-B266-47D2-A0AC-79D1DDBAA69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B8862FCB-5370-44C9-803F-017FF893933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D1EC218E-7E2A-4304-96EA-1A7AA046E79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C6904051-0B1B-4340-8A1F-FC345A500A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8D8B68CD-1F5B-4E19-A474-4290A7386CA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A219F1BA-F2AD-4C0B-B881-AF7702BFA0D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" name="Текстово поле 5">
            <a:extLst>
              <a:ext uri="{FF2B5EF4-FFF2-40B4-BE49-F238E27FC236}">
                <a16:creationId xmlns:a16="http://schemas.microsoft.com/office/drawing/2014/main" id="{5A794747-1D06-584D-F6E4-3FA58D5C210E}"/>
              </a:ext>
            </a:extLst>
          </p:cNvPr>
          <p:cNvSpPr txBox="1"/>
          <p:nvPr/>
        </p:nvSpPr>
        <p:spPr>
          <a:xfrm>
            <a:off x="7439912" y="1164412"/>
            <a:ext cx="487997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chemeClr val="bg1"/>
                </a:solidFill>
              </a:rPr>
              <a:t>Ръководител</a:t>
            </a:r>
            <a:r>
              <a:rPr lang="en-US" dirty="0">
                <a:solidFill>
                  <a:schemeClr val="bg1"/>
                </a:solidFill>
              </a:rPr>
              <a:t> – Георги Марков</a:t>
            </a:r>
            <a:endParaRPr lang="bg-BG" dirty="0">
              <a:solidFill>
                <a:schemeClr val="bg1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chemeClr val="bg1"/>
                </a:solidFill>
              </a:rPr>
              <a:t>Ментор</a:t>
            </a:r>
            <a:r>
              <a:rPr lang="en-US" dirty="0">
                <a:solidFill>
                  <a:schemeClr val="bg1"/>
                </a:solidFill>
              </a:rPr>
              <a:t> – </a:t>
            </a:r>
            <a:r>
              <a:rPr lang="en-US" dirty="0" err="1">
                <a:solidFill>
                  <a:schemeClr val="bg1"/>
                </a:solidFill>
              </a:rPr>
              <a:t>Стефка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Александрова</a:t>
            </a:r>
            <a:endParaRPr lang="en-US" dirty="0">
              <a:solidFill>
                <a:schemeClr val="bg1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chemeClr val="bg1"/>
                </a:solidFill>
              </a:rPr>
              <a:t>Изследователи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– </a:t>
            </a:r>
            <a:r>
              <a:rPr lang="en-US" dirty="0" err="1">
                <a:solidFill>
                  <a:schemeClr val="bg1"/>
                </a:solidFill>
              </a:rPr>
              <a:t>десет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ученици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от</a:t>
            </a:r>
            <a:r>
              <a:rPr lang="en-US" dirty="0">
                <a:solidFill>
                  <a:schemeClr val="bg1"/>
                </a:solidFill>
              </a:rPr>
              <a:t> 10 и 11 </a:t>
            </a:r>
            <a:r>
              <a:rPr lang="en-US" dirty="0" err="1">
                <a:solidFill>
                  <a:schemeClr val="bg1"/>
                </a:solidFill>
              </a:rPr>
              <a:t>клас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456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на Office">
  <a:themeElements>
    <a:clrScheme name="О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489</Words>
  <Application>Microsoft Office PowerPoint</Application>
  <PresentationFormat>Широк екран</PresentationFormat>
  <Paragraphs>39</Paragraphs>
  <Slides>11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11</vt:i4>
      </vt:variant>
    </vt:vector>
  </HeadingPairs>
  <TitlesOfParts>
    <vt:vector size="20" baseType="lpstr">
      <vt:lpstr>Aptos</vt:lpstr>
      <vt:lpstr>Aptos Display</vt:lpstr>
      <vt:lpstr>Arial</vt:lpstr>
      <vt:lpstr>Assistant</vt:lpstr>
      <vt:lpstr>Calibri</vt:lpstr>
      <vt:lpstr>Courier New</vt:lpstr>
      <vt:lpstr>Times New Roman</vt:lpstr>
      <vt:lpstr>Wingdings</vt:lpstr>
      <vt:lpstr>Тема на Office</vt:lpstr>
      <vt:lpstr>Презентация на PowerPoint</vt:lpstr>
      <vt:lpstr>Какво предлага Ученическият институт на БАН? </vt:lpstr>
      <vt:lpstr>Кога кандидатствахме? </vt:lpstr>
      <vt:lpstr>Как кандидатствахме?</vt:lpstr>
      <vt:lpstr>Одобряване на проекта:</vt:lpstr>
      <vt:lpstr>Нашата тема за изследване</vt:lpstr>
      <vt:lpstr>Въпроси, които ще проучим…</vt:lpstr>
      <vt:lpstr>Дейности, които ще извършим…</vt:lpstr>
      <vt:lpstr>Състав на Малката учебно-изследоватеска общност</vt:lpstr>
      <vt:lpstr>Срокове и представяне</vt:lpstr>
      <vt:lpstr>Презентация на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PowerPoint</dc:title>
  <dc:creator>Георги И. Марков</dc:creator>
  <cp:lastModifiedBy>Milena</cp:lastModifiedBy>
  <cp:revision>4</cp:revision>
  <dcterms:created xsi:type="dcterms:W3CDTF">2025-05-11T20:31:44Z</dcterms:created>
  <dcterms:modified xsi:type="dcterms:W3CDTF">2025-05-17T13:10:38Z</dcterms:modified>
</cp:coreProperties>
</file>