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69" r:id="rId6"/>
    <p:sldId id="273" r:id="rId7"/>
    <p:sldId id="268" r:id="rId8"/>
    <p:sldId id="270" r:id="rId9"/>
    <p:sldId id="260" r:id="rId10"/>
    <p:sldId id="278" r:id="rId11"/>
    <p:sldId id="271" r:id="rId12"/>
    <p:sldId id="279" r:id="rId13"/>
    <p:sldId id="272" r:id="rId14"/>
    <p:sldId id="280" r:id="rId15"/>
    <p:sldId id="276" r:id="rId16"/>
    <p:sldId id="274" r:id="rId17"/>
    <p:sldId id="261" r:id="rId18"/>
    <p:sldId id="263" r:id="rId19"/>
    <p:sldId id="264" r:id="rId20"/>
    <p:sldId id="265" r:id="rId21"/>
    <p:sldId id="283" r:id="rId22"/>
    <p:sldId id="281" r:id="rId23"/>
    <p:sldId id="282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C1C09-BB12-44E4-BED0-FA3CA291C473}" v="247" dt="2025-06-02T08:30:50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850C7-3049-4E5A-B44A-E1873F540CE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20102B-CC8A-4BFC-BAD9-B01249EEC133}">
      <dgm:prSet/>
      <dgm:spPr/>
      <dgm:t>
        <a:bodyPr/>
        <a:lstStyle/>
        <a:p>
          <a:r>
            <a:rPr lang="en-US"/>
            <a:t>Симулации на реални ситуации и работна среда.</a:t>
          </a:r>
        </a:p>
      </dgm:t>
    </dgm:pt>
    <dgm:pt modelId="{EE48E315-5939-4104-BE8B-48E7B3A91501}" type="parTrans" cxnId="{3506FC0C-E44F-4DC2-836A-3B3E824AE388}">
      <dgm:prSet/>
      <dgm:spPr/>
      <dgm:t>
        <a:bodyPr/>
        <a:lstStyle/>
        <a:p>
          <a:endParaRPr lang="en-US"/>
        </a:p>
      </dgm:t>
    </dgm:pt>
    <dgm:pt modelId="{625B0CFC-AD04-4996-AC86-B1394FE98627}" type="sibTrans" cxnId="{3506FC0C-E44F-4DC2-836A-3B3E824AE388}">
      <dgm:prSet/>
      <dgm:spPr/>
      <dgm:t>
        <a:bodyPr/>
        <a:lstStyle/>
        <a:p>
          <a:endParaRPr lang="en-US"/>
        </a:p>
      </dgm:t>
    </dgm:pt>
    <dgm:pt modelId="{822C78E7-C4E1-4558-82B8-ED8BF29ABC40}">
      <dgm:prSet/>
      <dgm:spPr/>
      <dgm:t>
        <a:bodyPr/>
        <a:lstStyle/>
        <a:p>
          <a:r>
            <a:rPr lang="en-US"/>
            <a:t>Интерактивни визуализации на сложни понятия.</a:t>
          </a:r>
        </a:p>
      </dgm:t>
    </dgm:pt>
    <dgm:pt modelId="{01A2C62D-CC25-4D5D-AF8A-F7A9D63F3141}" type="parTrans" cxnId="{57A5AEC5-8D36-48D6-BC6E-B44355ED8627}">
      <dgm:prSet/>
      <dgm:spPr/>
      <dgm:t>
        <a:bodyPr/>
        <a:lstStyle/>
        <a:p>
          <a:endParaRPr lang="en-US"/>
        </a:p>
      </dgm:t>
    </dgm:pt>
    <dgm:pt modelId="{E33A09A6-6325-47A0-973E-D9159FEAA657}" type="sibTrans" cxnId="{57A5AEC5-8D36-48D6-BC6E-B44355ED8627}">
      <dgm:prSet/>
      <dgm:spPr/>
      <dgm:t>
        <a:bodyPr/>
        <a:lstStyle/>
        <a:p>
          <a:endParaRPr lang="en-US"/>
        </a:p>
      </dgm:t>
    </dgm:pt>
    <dgm:pt modelId="{27C0A2E5-1DCB-4E5B-A036-5F90A29C546A}">
      <dgm:prSet/>
      <dgm:spPr/>
      <dgm:t>
        <a:bodyPr/>
        <a:lstStyle/>
        <a:p>
          <a:r>
            <a:rPr lang="en-US"/>
            <a:t>Поддръжка на място чрез AR очила и приложения.</a:t>
          </a:r>
        </a:p>
      </dgm:t>
    </dgm:pt>
    <dgm:pt modelId="{6C144839-C59D-4CA9-9489-35D9C3591745}" type="parTrans" cxnId="{B04D03F6-6411-48F9-8CBE-5AF4380725FA}">
      <dgm:prSet/>
      <dgm:spPr/>
      <dgm:t>
        <a:bodyPr/>
        <a:lstStyle/>
        <a:p>
          <a:endParaRPr lang="en-US"/>
        </a:p>
      </dgm:t>
    </dgm:pt>
    <dgm:pt modelId="{43216BA3-96DB-4E9A-8251-BD3847CD93CA}" type="sibTrans" cxnId="{B04D03F6-6411-48F9-8CBE-5AF4380725FA}">
      <dgm:prSet/>
      <dgm:spPr/>
      <dgm:t>
        <a:bodyPr/>
        <a:lstStyle/>
        <a:p>
          <a:endParaRPr lang="en-US"/>
        </a:p>
      </dgm:t>
    </dgm:pt>
    <dgm:pt modelId="{4322966F-2A20-4EB2-8624-8ACDA0879F79}" type="pres">
      <dgm:prSet presAssocID="{2BC850C7-3049-4E5A-B44A-E1873F540C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3D76CEE-1883-4CE4-A472-BA84E5F6ABF1}" type="pres">
      <dgm:prSet presAssocID="{0020102B-CC8A-4BFC-BAD9-B01249EEC1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9B15798-3059-4129-B60C-C0FFCA41B632}" type="pres">
      <dgm:prSet presAssocID="{625B0CFC-AD04-4996-AC86-B1394FE98627}" presName="sibTrans" presStyleCnt="0"/>
      <dgm:spPr/>
    </dgm:pt>
    <dgm:pt modelId="{6EB467D8-7FBC-4002-94A2-83A01D08FB07}" type="pres">
      <dgm:prSet presAssocID="{822C78E7-C4E1-4558-82B8-ED8BF29ABC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D669E04-D61F-4D51-806B-53B96A507C1E}" type="pres">
      <dgm:prSet presAssocID="{E33A09A6-6325-47A0-973E-D9159FEAA657}" presName="sibTrans" presStyleCnt="0"/>
      <dgm:spPr/>
    </dgm:pt>
    <dgm:pt modelId="{6A3CD63E-1AA5-4DA7-9A01-36D207046146}" type="pres">
      <dgm:prSet presAssocID="{27C0A2E5-1DCB-4E5B-A036-5F90A29C546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7A5AEC5-8D36-48D6-BC6E-B44355ED8627}" srcId="{2BC850C7-3049-4E5A-B44A-E1873F540CEC}" destId="{822C78E7-C4E1-4558-82B8-ED8BF29ABC40}" srcOrd="1" destOrd="0" parTransId="{01A2C62D-CC25-4D5D-AF8A-F7A9D63F3141}" sibTransId="{E33A09A6-6325-47A0-973E-D9159FEAA657}"/>
    <dgm:cxn modelId="{33454F74-87A0-47F4-96E3-1B1DA888B316}" type="presOf" srcId="{822C78E7-C4E1-4558-82B8-ED8BF29ABC40}" destId="{6EB467D8-7FBC-4002-94A2-83A01D08FB07}" srcOrd="0" destOrd="0" presId="urn:microsoft.com/office/officeart/2005/8/layout/default"/>
    <dgm:cxn modelId="{68A965F1-A126-4A99-8B43-BD8C4C484912}" type="presOf" srcId="{0020102B-CC8A-4BFC-BAD9-B01249EEC133}" destId="{E3D76CEE-1883-4CE4-A472-BA84E5F6ABF1}" srcOrd="0" destOrd="0" presId="urn:microsoft.com/office/officeart/2005/8/layout/default"/>
    <dgm:cxn modelId="{F97C25B2-B92E-423E-BEBB-F1580589E778}" type="presOf" srcId="{27C0A2E5-1DCB-4E5B-A036-5F90A29C546A}" destId="{6A3CD63E-1AA5-4DA7-9A01-36D207046146}" srcOrd="0" destOrd="0" presId="urn:microsoft.com/office/officeart/2005/8/layout/default"/>
    <dgm:cxn modelId="{6E7EF1BF-E3AB-42F5-AE04-B3A82A9076FD}" type="presOf" srcId="{2BC850C7-3049-4E5A-B44A-E1873F540CEC}" destId="{4322966F-2A20-4EB2-8624-8ACDA0879F79}" srcOrd="0" destOrd="0" presId="urn:microsoft.com/office/officeart/2005/8/layout/default"/>
    <dgm:cxn modelId="{3506FC0C-E44F-4DC2-836A-3B3E824AE388}" srcId="{2BC850C7-3049-4E5A-B44A-E1873F540CEC}" destId="{0020102B-CC8A-4BFC-BAD9-B01249EEC133}" srcOrd="0" destOrd="0" parTransId="{EE48E315-5939-4104-BE8B-48E7B3A91501}" sibTransId="{625B0CFC-AD04-4996-AC86-B1394FE98627}"/>
    <dgm:cxn modelId="{B04D03F6-6411-48F9-8CBE-5AF4380725FA}" srcId="{2BC850C7-3049-4E5A-B44A-E1873F540CEC}" destId="{27C0A2E5-1DCB-4E5B-A036-5F90A29C546A}" srcOrd="2" destOrd="0" parTransId="{6C144839-C59D-4CA9-9489-35D9C3591745}" sibTransId="{43216BA3-96DB-4E9A-8251-BD3847CD93CA}"/>
    <dgm:cxn modelId="{7A4139AE-9CDB-4193-95D1-BCCF23B8F07D}" type="presParOf" srcId="{4322966F-2A20-4EB2-8624-8ACDA0879F79}" destId="{E3D76CEE-1883-4CE4-A472-BA84E5F6ABF1}" srcOrd="0" destOrd="0" presId="urn:microsoft.com/office/officeart/2005/8/layout/default"/>
    <dgm:cxn modelId="{1FCED923-54D6-4786-804A-BE91B68E272C}" type="presParOf" srcId="{4322966F-2A20-4EB2-8624-8ACDA0879F79}" destId="{E9B15798-3059-4129-B60C-C0FFCA41B632}" srcOrd="1" destOrd="0" presId="urn:microsoft.com/office/officeart/2005/8/layout/default"/>
    <dgm:cxn modelId="{C6B9E9C0-FC3B-4956-9760-96E570C8CEFC}" type="presParOf" srcId="{4322966F-2A20-4EB2-8624-8ACDA0879F79}" destId="{6EB467D8-7FBC-4002-94A2-83A01D08FB07}" srcOrd="2" destOrd="0" presId="urn:microsoft.com/office/officeart/2005/8/layout/default"/>
    <dgm:cxn modelId="{CCCBA12C-9750-4C82-8450-AAFC19A0988C}" type="presParOf" srcId="{4322966F-2A20-4EB2-8624-8ACDA0879F79}" destId="{7D669E04-D61F-4D51-806B-53B96A507C1E}" srcOrd="3" destOrd="0" presId="urn:microsoft.com/office/officeart/2005/8/layout/default"/>
    <dgm:cxn modelId="{5E47CED1-1580-4A04-8A46-7B8ABFFB0F68}" type="presParOf" srcId="{4322966F-2A20-4EB2-8624-8ACDA0879F79}" destId="{6A3CD63E-1AA5-4DA7-9A01-36D20704614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5918A-ED18-4B71-BF73-5E2EDEB93D0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1DD5960-C667-4D29-B3EE-2B0535D01972}">
      <dgm:prSet/>
      <dgm:spPr/>
      <dgm:t>
        <a:bodyPr/>
        <a:lstStyle/>
        <a:p>
          <a:r>
            <a:rPr lang="en-US"/>
            <a:t>Висока цена на внедряване.</a:t>
          </a:r>
        </a:p>
      </dgm:t>
    </dgm:pt>
    <dgm:pt modelId="{5184958C-0B9A-42A0-A1D2-EF96FFCE19EF}" type="parTrans" cxnId="{E76C7437-3119-472C-821B-2CCB37426A8B}">
      <dgm:prSet/>
      <dgm:spPr/>
      <dgm:t>
        <a:bodyPr/>
        <a:lstStyle/>
        <a:p>
          <a:endParaRPr lang="en-US"/>
        </a:p>
      </dgm:t>
    </dgm:pt>
    <dgm:pt modelId="{5D8100EF-D1BD-411A-BAD5-5A8DE8A75D98}" type="sibTrans" cxnId="{E76C7437-3119-472C-821B-2CCB37426A8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D89A732-B4DD-445A-B570-FE28E0CE3B64}">
      <dgm:prSet/>
      <dgm:spPr/>
      <dgm:t>
        <a:bodyPr/>
        <a:lstStyle/>
        <a:p>
          <a:r>
            <a:rPr lang="en-US"/>
            <a:t>Недостатъчна квалификация на преподавателите.</a:t>
          </a:r>
        </a:p>
      </dgm:t>
    </dgm:pt>
    <dgm:pt modelId="{646F2515-DFCF-4E67-B4F1-FD52933D4404}" type="parTrans" cxnId="{8BE2F1F9-82EC-4AC0-832C-7D15D2504570}">
      <dgm:prSet/>
      <dgm:spPr/>
      <dgm:t>
        <a:bodyPr/>
        <a:lstStyle/>
        <a:p>
          <a:endParaRPr lang="en-US"/>
        </a:p>
      </dgm:t>
    </dgm:pt>
    <dgm:pt modelId="{0D69EF8E-72C7-400B-A388-7DD61EED0F97}" type="sibTrans" cxnId="{8BE2F1F9-82EC-4AC0-832C-7D15D250457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E475E5D-6BCE-448E-A8E0-A012D441513C}">
      <dgm:prSet/>
      <dgm:spPr/>
      <dgm:t>
        <a:bodyPr/>
        <a:lstStyle/>
        <a:p>
          <a:r>
            <a:rPr lang="en-US"/>
            <a:t>Етични и правни въпроси при използване на данни.</a:t>
          </a:r>
        </a:p>
      </dgm:t>
    </dgm:pt>
    <dgm:pt modelId="{77E4286F-4189-4375-92DD-431B01CEF2CC}" type="parTrans" cxnId="{2F53BCC8-DB35-46A4-84A8-E48A0298A967}">
      <dgm:prSet/>
      <dgm:spPr/>
      <dgm:t>
        <a:bodyPr/>
        <a:lstStyle/>
        <a:p>
          <a:endParaRPr lang="en-US"/>
        </a:p>
      </dgm:t>
    </dgm:pt>
    <dgm:pt modelId="{3E070D74-2559-4AF3-90FD-A4B58A63588D}" type="sibTrans" cxnId="{2F53BCC8-DB35-46A4-84A8-E48A0298A96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993004E-D7CB-4D59-97B9-55C325403E04}" type="pres">
      <dgm:prSet presAssocID="{7765918A-ED18-4B71-BF73-5E2EDEB93D0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8A4DA9B-E6E8-4201-B7F7-00C1E68C1A2C}" type="pres">
      <dgm:prSet presAssocID="{E1DD5960-C667-4D29-B3EE-2B0535D01972}" presName="compositeNode" presStyleCnt="0">
        <dgm:presLayoutVars>
          <dgm:bulletEnabled val="1"/>
        </dgm:presLayoutVars>
      </dgm:prSet>
      <dgm:spPr/>
    </dgm:pt>
    <dgm:pt modelId="{2AEDD9E2-311E-46DF-AB90-437B41129CED}" type="pres">
      <dgm:prSet presAssocID="{E1DD5960-C667-4D29-B3EE-2B0535D01972}" presName="bgRect" presStyleLbl="bgAccFollowNode1" presStyleIdx="0" presStyleCnt="3"/>
      <dgm:spPr/>
      <dgm:t>
        <a:bodyPr/>
        <a:lstStyle/>
        <a:p>
          <a:endParaRPr lang="bg-BG"/>
        </a:p>
      </dgm:t>
    </dgm:pt>
    <dgm:pt modelId="{D39868B8-4278-4DEF-8A7D-35E817F41C7C}" type="pres">
      <dgm:prSet presAssocID="{5D8100EF-D1BD-411A-BAD5-5A8DE8A75D98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bg-BG"/>
        </a:p>
      </dgm:t>
    </dgm:pt>
    <dgm:pt modelId="{1268017D-136E-4C91-881E-5271EBCA13B1}" type="pres">
      <dgm:prSet presAssocID="{E1DD5960-C667-4D29-B3EE-2B0535D01972}" presName="bottomLine" presStyleLbl="alignNode1" presStyleIdx="1" presStyleCnt="6">
        <dgm:presLayoutVars/>
      </dgm:prSet>
      <dgm:spPr/>
    </dgm:pt>
    <dgm:pt modelId="{6B20B4EC-AA3A-47ED-977A-DE81BEEEF936}" type="pres">
      <dgm:prSet presAssocID="{E1DD5960-C667-4D29-B3EE-2B0535D01972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F455DA3-D89E-4446-9A8E-2A3808315C69}" type="pres">
      <dgm:prSet presAssocID="{5D8100EF-D1BD-411A-BAD5-5A8DE8A75D98}" presName="sibTrans" presStyleCnt="0"/>
      <dgm:spPr/>
    </dgm:pt>
    <dgm:pt modelId="{5C151886-F617-4E92-A4AB-05F7A043521C}" type="pres">
      <dgm:prSet presAssocID="{6D89A732-B4DD-445A-B570-FE28E0CE3B64}" presName="compositeNode" presStyleCnt="0">
        <dgm:presLayoutVars>
          <dgm:bulletEnabled val="1"/>
        </dgm:presLayoutVars>
      </dgm:prSet>
      <dgm:spPr/>
    </dgm:pt>
    <dgm:pt modelId="{1CFEB2A0-DAFC-43A1-AA71-C22F75180A3E}" type="pres">
      <dgm:prSet presAssocID="{6D89A732-B4DD-445A-B570-FE28E0CE3B64}" presName="bgRect" presStyleLbl="bgAccFollowNode1" presStyleIdx="1" presStyleCnt="3"/>
      <dgm:spPr/>
      <dgm:t>
        <a:bodyPr/>
        <a:lstStyle/>
        <a:p>
          <a:endParaRPr lang="bg-BG"/>
        </a:p>
      </dgm:t>
    </dgm:pt>
    <dgm:pt modelId="{01FADAA3-BA2D-47EF-94B1-EDE8F9812ED2}" type="pres">
      <dgm:prSet presAssocID="{0D69EF8E-72C7-400B-A388-7DD61EED0F97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bg-BG"/>
        </a:p>
      </dgm:t>
    </dgm:pt>
    <dgm:pt modelId="{20F61EEC-D156-4496-8A72-6737034DD635}" type="pres">
      <dgm:prSet presAssocID="{6D89A732-B4DD-445A-B570-FE28E0CE3B64}" presName="bottomLine" presStyleLbl="alignNode1" presStyleIdx="3" presStyleCnt="6">
        <dgm:presLayoutVars/>
      </dgm:prSet>
      <dgm:spPr/>
    </dgm:pt>
    <dgm:pt modelId="{47EA77C7-FF40-486C-801C-B16269BF80F2}" type="pres">
      <dgm:prSet presAssocID="{6D89A732-B4DD-445A-B570-FE28E0CE3B64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ED1FB1C-2FE7-456E-9B90-4188612CFCAB}" type="pres">
      <dgm:prSet presAssocID="{0D69EF8E-72C7-400B-A388-7DD61EED0F97}" presName="sibTrans" presStyleCnt="0"/>
      <dgm:spPr/>
    </dgm:pt>
    <dgm:pt modelId="{BB45C453-1F16-408E-A06B-91404D270F0F}" type="pres">
      <dgm:prSet presAssocID="{3E475E5D-6BCE-448E-A8E0-A012D441513C}" presName="compositeNode" presStyleCnt="0">
        <dgm:presLayoutVars>
          <dgm:bulletEnabled val="1"/>
        </dgm:presLayoutVars>
      </dgm:prSet>
      <dgm:spPr/>
    </dgm:pt>
    <dgm:pt modelId="{B22F0648-3944-4682-B4FE-F26DDBBDF1D1}" type="pres">
      <dgm:prSet presAssocID="{3E475E5D-6BCE-448E-A8E0-A012D441513C}" presName="bgRect" presStyleLbl="bgAccFollowNode1" presStyleIdx="2" presStyleCnt="3"/>
      <dgm:spPr/>
      <dgm:t>
        <a:bodyPr/>
        <a:lstStyle/>
        <a:p>
          <a:endParaRPr lang="bg-BG"/>
        </a:p>
      </dgm:t>
    </dgm:pt>
    <dgm:pt modelId="{79226C84-8B44-4E23-A29F-1B34D473D873}" type="pres">
      <dgm:prSet presAssocID="{3E070D74-2559-4AF3-90FD-A4B58A63588D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bg-BG"/>
        </a:p>
      </dgm:t>
    </dgm:pt>
    <dgm:pt modelId="{FA7C0858-102B-4080-B9EC-050D2DBF7224}" type="pres">
      <dgm:prSet presAssocID="{3E475E5D-6BCE-448E-A8E0-A012D441513C}" presName="bottomLine" presStyleLbl="alignNode1" presStyleIdx="5" presStyleCnt="6">
        <dgm:presLayoutVars/>
      </dgm:prSet>
      <dgm:spPr/>
    </dgm:pt>
    <dgm:pt modelId="{C7CDE509-BD32-45F4-95CA-71802D411C83}" type="pres">
      <dgm:prSet presAssocID="{3E475E5D-6BCE-448E-A8E0-A012D441513C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E5E1C4A4-2925-4A0B-81CC-0108458E678A}" type="presOf" srcId="{6D89A732-B4DD-445A-B570-FE28E0CE3B64}" destId="{1CFEB2A0-DAFC-43A1-AA71-C22F75180A3E}" srcOrd="0" destOrd="0" presId="urn:microsoft.com/office/officeart/2016/7/layout/BasicLinearProcessNumbered"/>
    <dgm:cxn modelId="{C270279C-EEF5-454C-8B97-E64D245D496D}" type="presOf" srcId="{6D89A732-B4DD-445A-B570-FE28E0CE3B64}" destId="{47EA77C7-FF40-486C-801C-B16269BF80F2}" srcOrd="1" destOrd="0" presId="urn:microsoft.com/office/officeart/2016/7/layout/BasicLinearProcessNumbered"/>
    <dgm:cxn modelId="{13686CAD-6530-4EE6-A6D3-AB49A8BAC10D}" type="presOf" srcId="{3E475E5D-6BCE-448E-A8E0-A012D441513C}" destId="{C7CDE509-BD32-45F4-95CA-71802D411C83}" srcOrd="1" destOrd="0" presId="urn:microsoft.com/office/officeart/2016/7/layout/BasicLinearProcessNumbered"/>
    <dgm:cxn modelId="{13FE12D4-4BCC-4EDE-95FD-819892215276}" type="presOf" srcId="{3E070D74-2559-4AF3-90FD-A4B58A63588D}" destId="{79226C84-8B44-4E23-A29F-1B34D473D873}" srcOrd="0" destOrd="0" presId="urn:microsoft.com/office/officeart/2016/7/layout/BasicLinearProcessNumbered"/>
    <dgm:cxn modelId="{252B2B5A-C334-4EC1-B5F6-B015E0670BFC}" type="presOf" srcId="{E1DD5960-C667-4D29-B3EE-2B0535D01972}" destId="{2AEDD9E2-311E-46DF-AB90-437B41129CED}" srcOrd="0" destOrd="0" presId="urn:microsoft.com/office/officeart/2016/7/layout/BasicLinearProcessNumbered"/>
    <dgm:cxn modelId="{D6F4E705-D857-4AA7-8F56-D4325188161A}" type="presOf" srcId="{7765918A-ED18-4B71-BF73-5E2EDEB93D0E}" destId="{7993004E-D7CB-4D59-97B9-55C325403E04}" srcOrd="0" destOrd="0" presId="urn:microsoft.com/office/officeart/2016/7/layout/BasicLinearProcessNumbered"/>
    <dgm:cxn modelId="{F0D56658-AFBC-4186-8BCD-92DAB6671AAC}" type="presOf" srcId="{E1DD5960-C667-4D29-B3EE-2B0535D01972}" destId="{6B20B4EC-AA3A-47ED-977A-DE81BEEEF936}" srcOrd="1" destOrd="0" presId="urn:microsoft.com/office/officeart/2016/7/layout/BasicLinearProcessNumbered"/>
    <dgm:cxn modelId="{9AB7AC35-5498-4DB2-A645-AD66AB97F631}" type="presOf" srcId="{0D69EF8E-72C7-400B-A388-7DD61EED0F97}" destId="{01FADAA3-BA2D-47EF-94B1-EDE8F9812ED2}" srcOrd="0" destOrd="0" presId="urn:microsoft.com/office/officeart/2016/7/layout/BasicLinearProcessNumbered"/>
    <dgm:cxn modelId="{223252B5-C807-42DA-A9CA-E801FAA9AA03}" type="presOf" srcId="{3E475E5D-6BCE-448E-A8E0-A012D441513C}" destId="{B22F0648-3944-4682-B4FE-F26DDBBDF1D1}" srcOrd="0" destOrd="0" presId="urn:microsoft.com/office/officeart/2016/7/layout/BasicLinearProcessNumbered"/>
    <dgm:cxn modelId="{451B9C0E-F43C-4100-9D50-EE985EECFAEB}" type="presOf" srcId="{5D8100EF-D1BD-411A-BAD5-5A8DE8A75D98}" destId="{D39868B8-4278-4DEF-8A7D-35E817F41C7C}" srcOrd="0" destOrd="0" presId="urn:microsoft.com/office/officeart/2016/7/layout/BasicLinearProcessNumbered"/>
    <dgm:cxn modelId="{8BE2F1F9-82EC-4AC0-832C-7D15D2504570}" srcId="{7765918A-ED18-4B71-BF73-5E2EDEB93D0E}" destId="{6D89A732-B4DD-445A-B570-FE28E0CE3B64}" srcOrd="1" destOrd="0" parTransId="{646F2515-DFCF-4E67-B4F1-FD52933D4404}" sibTransId="{0D69EF8E-72C7-400B-A388-7DD61EED0F97}"/>
    <dgm:cxn modelId="{2F53BCC8-DB35-46A4-84A8-E48A0298A967}" srcId="{7765918A-ED18-4B71-BF73-5E2EDEB93D0E}" destId="{3E475E5D-6BCE-448E-A8E0-A012D441513C}" srcOrd="2" destOrd="0" parTransId="{77E4286F-4189-4375-92DD-431B01CEF2CC}" sibTransId="{3E070D74-2559-4AF3-90FD-A4B58A63588D}"/>
    <dgm:cxn modelId="{E76C7437-3119-472C-821B-2CCB37426A8B}" srcId="{7765918A-ED18-4B71-BF73-5E2EDEB93D0E}" destId="{E1DD5960-C667-4D29-B3EE-2B0535D01972}" srcOrd="0" destOrd="0" parTransId="{5184958C-0B9A-42A0-A1D2-EF96FFCE19EF}" sibTransId="{5D8100EF-D1BD-411A-BAD5-5A8DE8A75D98}"/>
    <dgm:cxn modelId="{67B08EBC-755C-44CA-A4EB-795771EBA8BC}" type="presParOf" srcId="{7993004E-D7CB-4D59-97B9-55C325403E04}" destId="{88A4DA9B-E6E8-4201-B7F7-00C1E68C1A2C}" srcOrd="0" destOrd="0" presId="urn:microsoft.com/office/officeart/2016/7/layout/BasicLinearProcessNumbered"/>
    <dgm:cxn modelId="{4666378B-69E8-42EB-A1A0-6649E11CB6AD}" type="presParOf" srcId="{88A4DA9B-E6E8-4201-B7F7-00C1E68C1A2C}" destId="{2AEDD9E2-311E-46DF-AB90-437B41129CED}" srcOrd="0" destOrd="0" presId="urn:microsoft.com/office/officeart/2016/7/layout/BasicLinearProcessNumbered"/>
    <dgm:cxn modelId="{896E9B14-47F6-4C4B-859E-9458702F6939}" type="presParOf" srcId="{88A4DA9B-E6E8-4201-B7F7-00C1E68C1A2C}" destId="{D39868B8-4278-4DEF-8A7D-35E817F41C7C}" srcOrd="1" destOrd="0" presId="urn:microsoft.com/office/officeart/2016/7/layout/BasicLinearProcessNumbered"/>
    <dgm:cxn modelId="{2137DBEC-E8AC-4671-855E-57D1E19E25AA}" type="presParOf" srcId="{88A4DA9B-E6E8-4201-B7F7-00C1E68C1A2C}" destId="{1268017D-136E-4C91-881E-5271EBCA13B1}" srcOrd="2" destOrd="0" presId="urn:microsoft.com/office/officeart/2016/7/layout/BasicLinearProcessNumbered"/>
    <dgm:cxn modelId="{CC063568-34DE-476F-9921-BA3603A9A375}" type="presParOf" srcId="{88A4DA9B-E6E8-4201-B7F7-00C1E68C1A2C}" destId="{6B20B4EC-AA3A-47ED-977A-DE81BEEEF936}" srcOrd="3" destOrd="0" presId="urn:microsoft.com/office/officeart/2016/7/layout/BasicLinearProcessNumbered"/>
    <dgm:cxn modelId="{67F8D4E1-6A8C-4F66-A604-F949F134B6DE}" type="presParOf" srcId="{7993004E-D7CB-4D59-97B9-55C325403E04}" destId="{3F455DA3-D89E-4446-9A8E-2A3808315C69}" srcOrd="1" destOrd="0" presId="urn:microsoft.com/office/officeart/2016/7/layout/BasicLinearProcessNumbered"/>
    <dgm:cxn modelId="{628B6EEB-E7E8-4EF5-B6E4-655A90FF0A73}" type="presParOf" srcId="{7993004E-D7CB-4D59-97B9-55C325403E04}" destId="{5C151886-F617-4E92-A4AB-05F7A043521C}" srcOrd="2" destOrd="0" presId="urn:microsoft.com/office/officeart/2016/7/layout/BasicLinearProcessNumbered"/>
    <dgm:cxn modelId="{0771B985-2387-468D-BDED-EA68DDE56E10}" type="presParOf" srcId="{5C151886-F617-4E92-A4AB-05F7A043521C}" destId="{1CFEB2A0-DAFC-43A1-AA71-C22F75180A3E}" srcOrd="0" destOrd="0" presId="urn:microsoft.com/office/officeart/2016/7/layout/BasicLinearProcessNumbered"/>
    <dgm:cxn modelId="{96B3219B-7F4A-40A0-B1B4-B82ABAF355D5}" type="presParOf" srcId="{5C151886-F617-4E92-A4AB-05F7A043521C}" destId="{01FADAA3-BA2D-47EF-94B1-EDE8F9812ED2}" srcOrd="1" destOrd="0" presId="urn:microsoft.com/office/officeart/2016/7/layout/BasicLinearProcessNumbered"/>
    <dgm:cxn modelId="{76420A60-3F8C-4567-BE8C-2165D852E2BE}" type="presParOf" srcId="{5C151886-F617-4E92-A4AB-05F7A043521C}" destId="{20F61EEC-D156-4496-8A72-6737034DD635}" srcOrd="2" destOrd="0" presId="urn:microsoft.com/office/officeart/2016/7/layout/BasicLinearProcessNumbered"/>
    <dgm:cxn modelId="{403E4400-F860-41A0-8C39-6952E9C6337E}" type="presParOf" srcId="{5C151886-F617-4E92-A4AB-05F7A043521C}" destId="{47EA77C7-FF40-486C-801C-B16269BF80F2}" srcOrd="3" destOrd="0" presId="urn:microsoft.com/office/officeart/2016/7/layout/BasicLinearProcessNumbered"/>
    <dgm:cxn modelId="{DC22882F-6267-4D62-90E0-40D765DDD0A1}" type="presParOf" srcId="{7993004E-D7CB-4D59-97B9-55C325403E04}" destId="{CED1FB1C-2FE7-456E-9B90-4188612CFCAB}" srcOrd="3" destOrd="0" presId="urn:microsoft.com/office/officeart/2016/7/layout/BasicLinearProcessNumbered"/>
    <dgm:cxn modelId="{B77DE886-63F9-4FE7-A8BE-287CA9412A6F}" type="presParOf" srcId="{7993004E-D7CB-4D59-97B9-55C325403E04}" destId="{BB45C453-1F16-408E-A06B-91404D270F0F}" srcOrd="4" destOrd="0" presId="urn:microsoft.com/office/officeart/2016/7/layout/BasicLinearProcessNumbered"/>
    <dgm:cxn modelId="{E4D2E436-E73B-43B9-87BB-0BF89F875D51}" type="presParOf" srcId="{BB45C453-1F16-408E-A06B-91404D270F0F}" destId="{B22F0648-3944-4682-B4FE-F26DDBBDF1D1}" srcOrd="0" destOrd="0" presId="urn:microsoft.com/office/officeart/2016/7/layout/BasicLinearProcessNumbered"/>
    <dgm:cxn modelId="{2CAF37C8-D108-4FD3-9500-9F9CF23F240E}" type="presParOf" srcId="{BB45C453-1F16-408E-A06B-91404D270F0F}" destId="{79226C84-8B44-4E23-A29F-1B34D473D873}" srcOrd="1" destOrd="0" presId="urn:microsoft.com/office/officeart/2016/7/layout/BasicLinearProcessNumbered"/>
    <dgm:cxn modelId="{A2589E7A-A998-4C06-AFFD-723C62E8A40F}" type="presParOf" srcId="{BB45C453-1F16-408E-A06B-91404D270F0F}" destId="{FA7C0858-102B-4080-B9EC-050D2DBF7224}" srcOrd="2" destOrd="0" presId="urn:microsoft.com/office/officeart/2016/7/layout/BasicLinearProcessNumbered"/>
    <dgm:cxn modelId="{B4F6B9D7-13DD-440C-9186-C178F668CA77}" type="presParOf" srcId="{BB45C453-1F16-408E-A06B-91404D270F0F}" destId="{C7CDE509-BD32-45F4-95CA-71802D411C8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8F5C7-6B65-4B4B-9E9F-4E73506CEF9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3D8061-C22D-48DB-BD99-1D203C6D781D}">
      <dgm:prSet/>
      <dgm:spPr/>
      <dgm:t>
        <a:bodyPr/>
        <a:lstStyle/>
        <a:p>
          <a:r>
            <a:rPr lang="en-US"/>
            <a:t>Google Expeditions – AR обиколки.</a:t>
          </a:r>
        </a:p>
      </dgm:t>
    </dgm:pt>
    <dgm:pt modelId="{E28769C3-659E-4C67-95C3-9CAB65EEFC5D}" type="parTrans" cxnId="{8CA5CEB7-4060-4753-AB4E-A6DA5BE62DBB}">
      <dgm:prSet/>
      <dgm:spPr/>
      <dgm:t>
        <a:bodyPr/>
        <a:lstStyle/>
        <a:p>
          <a:endParaRPr lang="en-US"/>
        </a:p>
      </dgm:t>
    </dgm:pt>
    <dgm:pt modelId="{768805E4-56DF-4E1D-AC7C-31EAE6F07078}" type="sibTrans" cxnId="{8CA5CEB7-4060-4753-AB4E-A6DA5BE62DBB}">
      <dgm:prSet/>
      <dgm:spPr/>
      <dgm:t>
        <a:bodyPr/>
        <a:lstStyle/>
        <a:p>
          <a:endParaRPr lang="en-US"/>
        </a:p>
      </dgm:t>
    </dgm:pt>
    <dgm:pt modelId="{07B5F9FB-BCE8-4CD4-B592-82173D7FE82F}">
      <dgm:prSet/>
      <dgm:spPr/>
      <dgm:t>
        <a:bodyPr/>
        <a:lstStyle/>
        <a:p>
          <a:r>
            <a:rPr lang="en-US"/>
            <a:t>Labster – виртуални лаборатории.</a:t>
          </a:r>
        </a:p>
      </dgm:t>
    </dgm:pt>
    <dgm:pt modelId="{2F50C50C-434E-478F-AFDC-E5741A557737}" type="parTrans" cxnId="{9B5AA67F-07E9-40A8-9BF6-6FE12CE8E7C9}">
      <dgm:prSet/>
      <dgm:spPr/>
      <dgm:t>
        <a:bodyPr/>
        <a:lstStyle/>
        <a:p>
          <a:endParaRPr lang="en-US"/>
        </a:p>
      </dgm:t>
    </dgm:pt>
    <dgm:pt modelId="{72594886-BED2-4AF8-88AF-2F4AD46C6FFB}" type="sibTrans" cxnId="{9B5AA67F-07E9-40A8-9BF6-6FE12CE8E7C9}">
      <dgm:prSet/>
      <dgm:spPr/>
      <dgm:t>
        <a:bodyPr/>
        <a:lstStyle/>
        <a:p>
          <a:endParaRPr lang="en-US"/>
        </a:p>
      </dgm:t>
    </dgm:pt>
    <dgm:pt modelId="{F7B9481E-4F3A-4EE1-9D28-35798D1D4A7E}">
      <dgm:prSet/>
      <dgm:spPr/>
      <dgm:t>
        <a:bodyPr/>
        <a:lstStyle/>
        <a:p>
          <a:r>
            <a:rPr lang="en-US"/>
            <a:t>Socratic – ИИ помощник за ученици.</a:t>
          </a:r>
        </a:p>
      </dgm:t>
    </dgm:pt>
    <dgm:pt modelId="{91B1A0BB-4936-44BF-BC4A-77232EB03F91}" type="parTrans" cxnId="{65D3D182-5832-45B6-A05C-ECCB588A68BE}">
      <dgm:prSet/>
      <dgm:spPr/>
      <dgm:t>
        <a:bodyPr/>
        <a:lstStyle/>
        <a:p>
          <a:endParaRPr lang="en-US"/>
        </a:p>
      </dgm:t>
    </dgm:pt>
    <dgm:pt modelId="{D6935C95-D02C-4156-A416-AC1E2B084DFE}" type="sibTrans" cxnId="{65D3D182-5832-45B6-A05C-ECCB588A68BE}">
      <dgm:prSet/>
      <dgm:spPr/>
      <dgm:t>
        <a:bodyPr/>
        <a:lstStyle/>
        <a:p>
          <a:endParaRPr lang="en-US"/>
        </a:p>
      </dgm:t>
    </dgm:pt>
    <dgm:pt modelId="{B12969FC-74B3-48C4-AEA8-8EB182CA71BF}">
      <dgm:prSet/>
      <dgm:spPr/>
      <dgm:t>
        <a:bodyPr/>
        <a:lstStyle/>
        <a:p>
          <a:r>
            <a:rPr lang="en-US"/>
            <a:t>ThingLink – интерактивно съдържание с AR.</a:t>
          </a:r>
        </a:p>
      </dgm:t>
    </dgm:pt>
    <dgm:pt modelId="{1CA64EB3-E3E7-4B5F-80D1-7C381302F016}" type="parTrans" cxnId="{73B200BF-32AC-4F00-8946-BB7D90D5AE55}">
      <dgm:prSet/>
      <dgm:spPr/>
      <dgm:t>
        <a:bodyPr/>
        <a:lstStyle/>
        <a:p>
          <a:endParaRPr lang="en-US"/>
        </a:p>
      </dgm:t>
    </dgm:pt>
    <dgm:pt modelId="{47FD75AA-3B9D-4976-A365-7335FAA45B76}" type="sibTrans" cxnId="{73B200BF-32AC-4F00-8946-BB7D90D5AE55}">
      <dgm:prSet/>
      <dgm:spPr/>
      <dgm:t>
        <a:bodyPr/>
        <a:lstStyle/>
        <a:p>
          <a:endParaRPr lang="en-US"/>
        </a:p>
      </dgm:t>
    </dgm:pt>
    <dgm:pt modelId="{608FD124-9A33-4040-B31B-993FE04ADFBD}" type="pres">
      <dgm:prSet presAssocID="{99C8F5C7-6B65-4B4B-9E9F-4E73506CEF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2BAF6166-C981-4169-A78B-DAD8FDF31175}" type="pres">
      <dgm:prSet presAssocID="{213D8061-C22D-48DB-BD99-1D203C6D781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989B22E-C7DD-4EE3-B89D-53FBB48FCBAB}" type="pres">
      <dgm:prSet presAssocID="{768805E4-56DF-4E1D-AC7C-31EAE6F07078}" presName="spacer" presStyleCnt="0"/>
      <dgm:spPr/>
    </dgm:pt>
    <dgm:pt modelId="{CE0D7967-D8D5-423A-8E58-6F200B9ED402}" type="pres">
      <dgm:prSet presAssocID="{07B5F9FB-BCE8-4CD4-B592-82173D7FE82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D81FB2-4F44-40D4-B7F9-D4AFF7D72CCD}" type="pres">
      <dgm:prSet presAssocID="{72594886-BED2-4AF8-88AF-2F4AD46C6FFB}" presName="spacer" presStyleCnt="0"/>
      <dgm:spPr/>
    </dgm:pt>
    <dgm:pt modelId="{EE249DB5-8050-45CC-942B-76B1638A410C}" type="pres">
      <dgm:prSet presAssocID="{F7B9481E-4F3A-4EE1-9D28-35798D1D4A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EBAABBD-9700-4023-B2DE-AE512BB34402}" type="pres">
      <dgm:prSet presAssocID="{D6935C95-D02C-4156-A416-AC1E2B084DFE}" presName="spacer" presStyleCnt="0"/>
      <dgm:spPr/>
    </dgm:pt>
    <dgm:pt modelId="{5177D210-83C5-4681-9434-3778EA9BB312}" type="pres">
      <dgm:prSet presAssocID="{B12969FC-74B3-48C4-AEA8-8EB182CA71B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D24F052A-9030-4D60-A82E-635EFD28F23A}" type="presOf" srcId="{B12969FC-74B3-48C4-AEA8-8EB182CA71BF}" destId="{5177D210-83C5-4681-9434-3778EA9BB312}" srcOrd="0" destOrd="0" presId="urn:microsoft.com/office/officeart/2005/8/layout/vList2"/>
    <dgm:cxn modelId="{65D3D182-5832-45B6-A05C-ECCB588A68BE}" srcId="{99C8F5C7-6B65-4B4B-9E9F-4E73506CEF9D}" destId="{F7B9481E-4F3A-4EE1-9D28-35798D1D4A7E}" srcOrd="2" destOrd="0" parTransId="{91B1A0BB-4936-44BF-BC4A-77232EB03F91}" sibTransId="{D6935C95-D02C-4156-A416-AC1E2B084DFE}"/>
    <dgm:cxn modelId="{11E8E36F-A973-4A58-BFAF-448C3CB8F7D5}" type="presOf" srcId="{213D8061-C22D-48DB-BD99-1D203C6D781D}" destId="{2BAF6166-C981-4169-A78B-DAD8FDF31175}" srcOrd="0" destOrd="0" presId="urn:microsoft.com/office/officeart/2005/8/layout/vList2"/>
    <dgm:cxn modelId="{77563402-E4AC-4C45-814B-0F827D93B3EF}" type="presOf" srcId="{99C8F5C7-6B65-4B4B-9E9F-4E73506CEF9D}" destId="{608FD124-9A33-4040-B31B-993FE04ADFBD}" srcOrd="0" destOrd="0" presId="urn:microsoft.com/office/officeart/2005/8/layout/vList2"/>
    <dgm:cxn modelId="{7B8E77A0-A8D1-4983-85AE-3177754348B9}" type="presOf" srcId="{07B5F9FB-BCE8-4CD4-B592-82173D7FE82F}" destId="{CE0D7967-D8D5-423A-8E58-6F200B9ED402}" srcOrd="0" destOrd="0" presId="urn:microsoft.com/office/officeart/2005/8/layout/vList2"/>
    <dgm:cxn modelId="{73B200BF-32AC-4F00-8946-BB7D90D5AE55}" srcId="{99C8F5C7-6B65-4B4B-9E9F-4E73506CEF9D}" destId="{B12969FC-74B3-48C4-AEA8-8EB182CA71BF}" srcOrd="3" destOrd="0" parTransId="{1CA64EB3-E3E7-4B5F-80D1-7C381302F016}" sibTransId="{47FD75AA-3B9D-4976-A365-7335FAA45B76}"/>
    <dgm:cxn modelId="{24297D90-83E4-4824-AE76-35106D258AA4}" type="presOf" srcId="{F7B9481E-4F3A-4EE1-9D28-35798D1D4A7E}" destId="{EE249DB5-8050-45CC-942B-76B1638A410C}" srcOrd="0" destOrd="0" presId="urn:microsoft.com/office/officeart/2005/8/layout/vList2"/>
    <dgm:cxn modelId="{9B5AA67F-07E9-40A8-9BF6-6FE12CE8E7C9}" srcId="{99C8F5C7-6B65-4B4B-9E9F-4E73506CEF9D}" destId="{07B5F9FB-BCE8-4CD4-B592-82173D7FE82F}" srcOrd="1" destOrd="0" parTransId="{2F50C50C-434E-478F-AFDC-E5741A557737}" sibTransId="{72594886-BED2-4AF8-88AF-2F4AD46C6FFB}"/>
    <dgm:cxn modelId="{8CA5CEB7-4060-4753-AB4E-A6DA5BE62DBB}" srcId="{99C8F5C7-6B65-4B4B-9E9F-4E73506CEF9D}" destId="{213D8061-C22D-48DB-BD99-1D203C6D781D}" srcOrd="0" destOrd="0" parTransId="{E28769C3-659E-4C67-95C3-9CAB65EEFC5D}" sibTransId="{768805E4-56DF-4E1D-AC7C-31EAE6F07078}"/>
    <dgm:cxn modelId="{25D96ECB-798C-492B-8A46-17DD6E4216BD}" type="presParOf" srcId="{608FD124-9A33-4040-B31B-993FE04ADFBD}" destId="{2BAF6166-C981-4169-A78B-DAD8FDF31175}" srcOrd="0" destOrd="0" presId="urn:microsoft.com/office/officeart/2005/8/layout/vList2"/>
    <dgm:cxn modelId="{E189FC8D-8C12-42CD-BD78-45F5F5E97B50}" type="presParOf" srcId="{608FD124-9A33-4040-B31B-993FE04ADFBD}" destId="{2989B22E-C7DD-4EE3-B89D-53FBB48FCBAB}" srcOrd="1" destOrd="0" presId="urn:microsoft.com/office/officeart/2005/8/layout/vList2"/>
    <dgm:cxn modelId="{89E8A97F-2E35-4194-BE20-FF14CA3E3F66}" type="presParOf" srcId="{608FD124-9A33-4040-B31B-993FE04ADFBD}" destId="{CE0D7967-D8D5-423A-8E58-6F200B9ED402}" srcOrd="2" destOrd="0" presId="urn:microsoft.com/office/officeart/2005/8/layout/vList2"/>
    <dgm:cxn modelId="{27E601F8-D61F-475D-856D-CB82F388D195}" type="presParOf" srcId="{608FD124-9A33-4040-B31B-993FE04ADFBD}" destId="{41D81FB2-4F44-40D4-B7F9-D4AFF7D72CCD}" srcOrd="3" destOrd="0" presId="urn:microsoft.com/office/officeart/2005/8/layout/vList2"/>
    <dgm:cxn modelId="{2149113C-A481-4A8A-9A5E-707793673A6B}" type="presParOf" srcId="{608FD124-9A33-4040-B31B-993FE04ADFBD}" destId="{EE249DB5-8050-45CC-942B-76B1638A410C}" srcOrd="4" destOrd="0" presId="urn:microsoft.com/office/officeart/2005/8/layout/vList2"/>
    <dgm:cxn modelId="{6620EA21-6C9B-4315-96DB-07FCC3ED37F2}" type="presParOf" srcId="{608FD124-9A33-4040-B31B-993FE04ADFBD}" destId="{3EBAABBD-9700-4023-B2DE-AE512BB34402}" srcOrd="5" destOrd="0" presId="urn:microsoft.com/office/officeart/2005/8/layout/vList2"/>
    <dgm:cxn modelId="{DC423371-9415-4077-B9F5-182BCD384B7A}" type="presParOf" srcId="{608FD124-9A33-4040-B31B-993FE04ADFBD}" destId="{5177D210-83C5-4681-9434-3778EA9BB3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76CEE-1883-4CE4-A472-BA84E5F6ABF1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Симулации на реални ситуации и работна среда.</a:t>
          </a:r>
        </a:p>
      </dsp:txBody>
      <dsp:txXfrm>
        <a:off x="429570" y="472"/>
        <a:ext cx="3346456" cy="2007873"/>
      </dsp:txXfrm>
    </dsp:sp>
    <dsp:sp modelId="{6EB467D8-7FBC-4002-94A2-83A01D08FB07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Интерактивни визуализации на сложни понятия.</a:t>
          </a:r>
        </a:p>
      </dsp:txBody>
      <dsp:txXfrm>
        <a:off x="4110672" y="472"/>
        <a:ext cx="3346456" cy="2007873"/>
      </dsp:txXfrm>
    </dsp:sp>
    <dsp:sp modelId="{6A3CD63E-1AA5-4DA7-9A01-36D207046146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Поддръжка на място чрез AR очила и приложения.</a:t>
          </a:r>
        </a:p>
      </dsp:txBody>
      <dsp:txXfrm>
        <a:off x="2270121" y="2342991"/>
        <a:ext cx="3346456" cy="20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DD9E2-311E-46DF-AB90-437B41129CED}">
      <dsp:nvSpPr>
        <dsp:cNvPr id="0" name=""/>
        <dsp:cNvSpPr/>
      </dsp:nvSpPr>
      <dsp:spPr>
        <a:xfrm>
          <a:off x="0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Висока цена на внедряване.</a:t>
          </a:r>
        </a:p>
      </dsp:txBody>
      <dsp:txXfrm>
        <a:off x="0" y="1761617"/>
        <a:ext cx="2464593" cy="2070258"/>
      </dsp:txXfrm>
    </dsp:sp>
    <dsp:sp modelId="{D39868B8-4278-4DEF-8A7D-35E817F41C7C}">
      <dsp:nvSpPr>
        <dsp:cNvPr id="0" name=""/>
        <dsp:cNvSpPr/>
      </dsp:nvSpPr>
      <dsp:spPr>
        <a:xfrm>
          <a:off x="714732" y="795496"/>
          <a:ext cx="1035129" cy="1035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866323" y="947087"/>
        <a:ext cx="731947" cy="731947"/>
      </dsp:txXfrm>
    </dsp:sp>
    <dsp:sp modelId="{1268017D-136E-4C91-881E-5271EBCA13B1}">
      <dsp:nvSpPr>
        <dsp:cNvPr id="0" name=""/>
        <dsp:cNvSpPr/>
      </dsp:nvSpPr>
      <dsp:spPr>
        <a:xfrm>
          <a:off x="0" y="3900812"/>
          <a:ext cx="2464593" cy="72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EB2A0-DAFC-43A1-AA71-C22F75180A3E}">
      <dsp:nvSpPr>
        <dsp:cNvPr id="0" name=""/>
        <dsp:cNvSpPr/>
      </dsp:nvSpPr>
      <dsp:spPr>
        <a:xfrm>
          <a:off x="2711053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Недостатъчна квалификация на преподавателите.</a:t>
          </a:r>
        </a:p>
      </dsp:txBody>
      <dsp:txXfrm>
        <a:off x="2711053" y="1761617"/>
        <a:ext cx="2464593" cy="2070258"/>
      </dsp:txXfrm>
    </dsp:sp>
    <dsp:sp modelId="{01FADAA3-BA2D-47EF-94B1-EDE8F9812ED2}">
      <dsp:nvSpPr>
        <dsp:cNvPr id="0" name=""/>
        <dsp:cNvSpPr/>
      </dsp:nvSpPr>
      <dsp:spPr>
        <a:xfrm>
          <a:off x="3425785" y="795496"/>
          <a:ext cx="1035129" cy="1035129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3577376" y="947087"/>
        <a:ext cx="731947" cy="731947"/>
      </dsp:txXfrm>
    </dsp:sp>
    <dsp:sp modelId="{20F61EEC-D156-4496-8A72-6737034DD635}">
      <dsp:nvSpPr>
        <dsp:cNvPr id="0" name=""/>
        <dsp:cNvSpPr/>
      </dsp:nvSpPr>
      <dsp:spPr>
        <a:xfrm>
          <a:off x="2711053" y="3900812"/>
          <a:ext cx="2464593" cy="72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F0648-3944-4682-B4FE-F26DDBBDF1D1}">
      <dsp:nvSpPr>
        <dsp:cNvPr id="0" name=""/>
        <dsp:cNvSpPr/>
      </dsp:nvSpPr>
      <dsp:spPr>
        <a:xfrm>
          <a:off x="5422106" y="450453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Етични и правни въпроси при използване на данни.</a:t>
          </a:r>
        </a:p>
      </dsp:txBody>
      <dsp:txXfrm>
        <a:off x="5422106" y="1761617"/>
        <a:ext cx="2464593" cy="2070258"/>
      </dsp:txXfrm>
    </dsp:sp>
    <dsp:sp modelId="{79226C84-8B44-4E23-A29F-1B34D473D873}">
      <dsp:nvSpPr>
        <dsp:cNvPr id="0" name=""/>
        <dsp:cNvSpPr/>
      </dsp:nvSpPr>
      <dsp:spPr>
        <a:xfrm>
          <a:off x="6136838" y="795496"/>
          <a:ext cx="1035129" cy="1035129"/>
        </a:xfrm>
        <a:prstGeom prst="ellipse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6288429" y="947087"/>
        <a:ext cx="731947" cy="731947"/>
      </dsp:txXfrm>
    </dsp:sp>
    <dsp:sp modelId="{FA7C0858-102B-4080-B9EC-050D2DBF7224}">
      <dsp:nvSpPr>
        <dsp:cNvPr id="0" name=""/>
        <dsp:cNvSpPr/>
      </dsp:nvSpPr>
      <dsp:spPr>
        <a:xfrm>
          <a:off x="5422106" y="3900812"/>
          <a:ext cx="2464593" cy="7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F6166-C981-4169-A78B-DAD8FDF31175}">
      <dsp:nvSpPr>
        <dsp:cNvPr id="0" name=""/>
        <dsp:cNvSpPr/>
      </dsp:nvSpPr>
      <dsp:spPr>
        <a:xfrm>
          <a:off x="0" y="42799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Google Expeditions – AR обиколки.</a:t>
          </a:r>
        </a:p>
      </dsp:txBody>
      <dsp:txXfrm>
        <a:off x="62141" y="104940"/>
        <a:ext cx="4875842" cy="1148678"/>
      </dsp:txXfrm>
    </dsp:sp>
    <dsp:sp modelId="{CE0D7967-D8D5-423A-8E58-6F200B9ED402}">
      <dsp:nvSpPr>
        <dsp:cNvPr id="0" name=""/>
        <dsp:cNvSpPr/>
      </dsp:nvSpPr>
      <dsp:spPr>
        <a:xfrm>
          <a:off x="0" y="1407919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Labster – виртуални лаборатории.</a:t>
          </a:r>
        </a:p>
      </dsp:txBody>
      <dsp:txXfrm>
        <a:off x="62141" y="1470060"/>
        <a:ext cx="4875842" cy="1148678"/>
      </dsp:txXfrm>
    </dsp:sp>
    <dsp:sp modelId="{EE249DB5-8050-45CC-942B-76B1638A410C}">
      <dsp:nvSpPr>
        <dsp:cNvPr id="0" name=""/>
        <dsp:cNvSpPr/>
      </dsp:nvSpPr>
      <dsp:spPr>
        <a:xfrm>
          <a:off x="0" y="2773040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Socratic – ИИ помощник за ученици.</a:t>
          </a:r>
        </a:p>
      </dsp:txBody>
      <dsp:txXfrm>
        <a:off x="62141" y="2835181"/>
        <a:ext cx="4875842" cy="1148678"/>
      </dsp:txXfrm>
    </dsp:sp>
    <dsp:sp modelId="{5177D210-83C5-4681-9434-3778EA9BB312}">
      <dsp:nvSpPr>
        <dsp:cNvPr id="0" name=""/>
        <dsp:cNvSpPr/>
      </dsp:nvSpPr>
      <dsp:spPr>
        <a:xfrm>
          <a:off x="0" y="4138160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ThingLink – интерактивно съдържание с AR.</a:t>
          </a:r>
        </a:p>
      </dsp:txBody>
      <dsp:txXfrm>
        <a:off x="62141" y="4200301"/>
        <a:ext cx="4875842" cy="1148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gpt.com/c/683afb2f-d1f0-800e-89a1-367384661da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project/expedition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inglink.com/" TargetMode="External"/><Relationship Id="rId4" Type="http://schemas.openxmlformats.org/officeDocument/2006/relationships/hyperlink" Target="https://www.labster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6028C77-1177-66A8-C56F-29A19980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9243" r="5778"/>
          <a:stretch>
            <a:fillRect/>
          </a:stretch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22363"/>
            <a:ext cx="7620000" cy="3063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dirty="0"/>
              <a:t>Приложение на </a:t>
            </a:r>
            <a:r>
              <a:rPr lang="ru-RU" sz="4000" dirty="0" err="1"/>
              <a:t>изкуствения</a:t>
            </a:r>
            <a:r>
              <a:rPr lang="ru-RU" sz="4000" dirty="0"/>
              <a:t> </a:t>
            </a:r>
            <a:r>
              <a:rPr lang="ru-RU" sz="4000" dirty="0" err="1"/>
              <a:t>интелект</a:t>
            </a:r>
            <a:r>
              <a:rPr lang="ru-RU" sz="4000" dirty="0"/>
              <a:t> и </a:t>
            </a:r>
            <a:r>
              <a:rPr lang="ru-RU" sz="4000" dirty="0" err="1"/>
              <a:t>добавена</a:t>
            </a:r>
            <a:r>
              <a:rPr lang="ru-RU" sz="4000" dirty="0"/>
              <a:t> </a:t>
            </a:r>
            <a:r>
              <a:rPr lang="ru-RU" sz="4000" dirty="0" err="1"/>
              <a:t>реалност</a:t>
            </a:r>
            <a:endParaRPr lang="ru-RU" sz="4000" dirty="0"/>
          </a:p>
          <a:p>
            <a:pPr>
              <a:lnSpc>
                <a:spcPct val="90000"/>
              </a:lnSpc>
            </a:pPr>
            <a:r>
              <a:rPr lang="ru-RU" sz="4000" dirty="0"/>
              <a:t>в </a:t>
            </a:r>
            <a:r>
              <a:rPr lang="ru-RU" sz="4000" dirty="0" err="1"/>
              <a:t>професионалното</a:t>
            </a:r>
            <a:r>
              <a:rPr lang="ru-RU" sz="4000" dirty="0"/>
              <a:t> образование и обучение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788" y="4455478"/>
            <a:ext cx="8766156" cy="15361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bg-BG" dirty="0" err="1">
                <a:solidFill>
                  <a:schemeClr val="tx1"/>
                </a:solidFill>
              </a:rPr>
              <a:t>инж.Донка</a:t>
            </a:r>
            <a:r>
              <a:rPr lang="bg-BG" dirty="0">
                <a:solidFill>
                  <a:schemeClr val="tx1"/>
                </a:solidFill>
              </a:rPr>
              <a:t> Петкова- учител по професионална подготовка </a:t>
            </a:r>
          </a:p>
          <a:p>
            <a:pPr algn="l"/>
            <a:r>
              <a:rPr lang="bg-BG" dirty="0">
                <a:solidFill>
                  <a:schemeClr val="tx1"/>
                </a:solidFill>
              </a:rPr>
              <a:t>Александра Василева -  учител по професионална подготовка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BC96EB6-1C58-0D3A-7C10-3440D3DB02DC}"/>
              </a:ext>
            </a:extLst>
          </p:cNvPr>
          <p:cNvSpPr txBox="1"/>
          <p:nvPr/>
        </p:nvSpPr>
        <p:spPr>
          <a:xfrm>
            <a:off x="500743" y="798064"/>
            <a:ext cx="79356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Ползите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 и темпо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улеснява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усвояването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помощници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незабавна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обяснения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затруднения;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„по всяко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навсякъде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90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E0F8E2F-4007-E270-B6FD-84913C50D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211259"/>
            <a:ext cx="8207829" cy="5068087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D59821C-973B-1132-6ADB-AE7DE0854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9" y="5100368"/>
            <a:ext cx="7644273" cy="14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2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86689F7-B1CE-BDFF-8F99-7B49245EFA7F}"/>
              </a:ext>
            </a:extLst>
          </p:cNvPr>
          <p:cNvSpPr txBox="1"/>
          <p:nvPr/>
        </p:nvSpPr>
        <p:spPr>
          <a:xfrm>
            <a:off x="566058" y="870581"/>
            <a:ext cx="842554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Електрообзавеждане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Симулатори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корабни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ИИ</a:t>
            </a:r>
          </a:p>
          <a:p>
            <a:pPr marL="342900" indent="-342900"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 на борда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 теоретично обучение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0375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7C707B5-F5E9-339B-2A03-E991994F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72" y="513879"/>
            <a:ext cx="7893456" cy="1066855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8679550-77F1-DBB4-9CAB-E931D1B96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72" y="1935126"/>
            <a:ext cx="4265867" cy="340474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50D66C94-BA02-D124-FAB8-27017F8DE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294" y="2109761"/>
            <a:ext cx="3467278" cy="2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3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2706EF30-2D7C-C1C0-EED3-1FC8563B9E3A}"/>
              </a:ext>
            </a:extLst>
          </p:cNvPr>
          <p:cNvSpPr txBox="1"/>
          <p:nvPr/>
        </p:nvSpPr>
        <p:spPr>
          <a:xfrm>
            <a:off x="947056" y="336007"/>
            <a:ext cx="75220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Ето</a:t>
            </a:r>
            <a:r>
              <a:rPr lang="ru-RU" dirty="0"/>
              <a:t> примерен STEM урок, </a:t>
            </a:r>
            <a:r>
              <a:rPr lang="ru-RU" dirty="0" err="1"/>
              <a:t>попълнен</a:t>
            </a:r>
            <a:r>
              <a:rPr lang="ru-RU" dirty="0"/>
              <a:t> по </a:t>
            </a:r>
            <a:r>
              <a:rPr lang="ru-RU" dirty="0" err="1"/>
              <a:t>предоставения</a:t>
            </a:r>
            <a:r>
              <a:rPr lang="ru-RU" dirty="0"/>
              <a:t> шаблон,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обединява</a:t>
            </a:r>
            <a:r>
              <a:rPr lang="ru-RU" dirty="0"/>
              <a:t> </a:t>
            </a:r>
            <a:r>
              <a:rPr lang="ru-RU" dirty="0" err="1"/>
              <a:t>електротехника</a:t>
            </a:r>
            <a:r>
              <a:rPr lang="ru-RU" dirty="0"/>
              <a:t>, математика, физика и география:</a:t>
            </a:r>
          </a:p>
          <a:p>
            <a:endParaRPr lang="ru-RU" dirty="0"/>
          </a:p>
          <a:p>
            <a:endParaRPr lang="ru-RU" dirty="0"/>
          </a:p>
          <a:p>
            <a:r>
              <a:rPr lang="en-US" dirty="0">
                <a:hlinkClick r:id="rId2"/>
              </a:rPr>
              <a:t>https://chatgpt.com/c/683afb2f-d1f0-800e-89a1-367384661dae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511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3857E83-1E06-8FF9-0653-5EA75FA4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459" y="2081591"/>
            <a:ext cx="5354282" cy="4149566"/>
          </a:xfrm>
          <a:prstGeom prst="rect">
            <a:avLst/>
          </a:prstGeom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ECF0071-08BC-1C65-4C4C-9D40899A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64" y="877520"/>
            <a:ext cx="5354283" cy="23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6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773BB59-DBBA-F340-D7FE-6A022AC7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16"/>
          <a:stretch>
            <a:fillRect/>
          </a:stretch>
        </p:blipFill>
        <p:spPr>
          <a:xfrm>
            <a:off x="685800" y="2002971"/>
            <a:ext cx="7536653" cy="3200401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4A11B87C-1562-6C89-792E-5A4069C47935}"/>
              </a:ext>
            </a:extLst>
          </p:cNvPr>
          <p:cNvSpPr txBox="1"/>
          <p:nvPr/>
        </p:nvSpPr>
        <p:spPr>
          <a:xfrm>
            <a:off x="685800" y="522514"/>
            <a:ext cx="836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Защо</a:t>
            </a:r>
            <a:r>
              <a:rPr lang="la-Lat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важна в  професионалното образование?  </a:t>
            </a:r>
          </a:p>
        </p:txBody>
      </p:sp>
    </p:spTree>
    <p:extLst>
      <p:ext uri="{BB962C8B-B14F-4D97-AF65-F5344CB8AC3E}">
        <p14:creationId xmlns:p14="http://schemas.microsoft.com/office/powerpoint/2010/main" val="1441867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399E85-0443-04EB-23AD-8AC7A464BF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AR в професионалното образование</a:t>
            </a:r>
            <a:endParaRPr lang="bg-BG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738BA7-2282-074C-2896-1FE77148E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454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A7FFF9-FA8A-9A0E-05C6-AB1C7BAA49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24" r="8675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Предизвикателства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86597E-72BA-DFD8-6E5A-F0209FBC1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4810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2305D640-BB93-D414-B7D6-C2F7BF1382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322" r="-2" b="15704"/>
          <a:stretch>
            <a:fillRect/>
          </a:stretch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683282B-A643-8F6E-B77F-9E6CB012DA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84"/>
          <a:stretch>
            <a:fillRect/>
          </a:stretch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524659"/>
            <a:ext cx="3764305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Примери от практиката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4687367"/>
            <a:ext cx="3688461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Електротехника – AR за електрически схеми.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7D39C32-0595-28A1-4E12-D62B85F3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642448"/>
            <a:ext cx="7113814" cy="42505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bg-BG" sz="3500">
                <a:solidFill>
                  <a:srgbClr val="FFFFFF"/>
                </a:solidFill>
              </a:rPr>
              <a:t>Софтуери и платформи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05F3B6-AD62-F690-EEFD-C5EEA34AD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35108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91001476-01CA-22D9-DAD1-08959A14C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4" y="627447"/>
            <a:ext cx="8178799" cy="12419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1DC510FC-56D8-E1B0-014B-62F4FC3AD777}"/>
              </a:ext>
            </a:extLst>
          </p:cNvPr>
          <p:cNvSpPr txBox="1"/>
          <p:nvPr/>
        </p:nvSpPr>
        <p:spPr>
          <a:xfrm>
            <a:off x="1001485" y="2108285"/>
            <a:ext cx="7815943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Arts &amp; </a:t>
            </a:r>
            <a:r>
              <a:rPr kumimoji="0" lang="ru-RU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Culture</a:t>
            </a:r>
            <a:r>
              <a:rPr kumimoji="0" lang="ru-RU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 </a:t>
            </a:r>
            <a:r>
              <a:rPr kumimoji="0" lang="ru-RU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Expeditions</a:t>
            </a:r>
            <a:endParaRPr kumimoji="0" lang="ru-RU" sz="32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hlinkClick r:id="rId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AR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обиколки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https://www.labster.com/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виртуални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лаборатории.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Socratic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ИИ помощник за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ученици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/>
              </a:rPr>
              <a:t>https://www.thinglink.com/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интерактивно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съдържание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 AR.</a:t>
            </a:r>
          </a:p>
        </p:txBody>
      </p:sp>
    </p:spTree>
    <p:extLst>
      <p:ext uri="{BB962C8B-B14F-4D97-AF65-F5344CB8AC3E}">
        <p14:creationId xmlns:p14="http://schemas.microsoft.com/office/powerpoint/2010/main" val="4163801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AE2E87A-73D6-7B3E-FB2F-8050689E1481}"/>
              </a:ext>
            </a:extLst>
          </p:cNvPr>
          <p:cNvSpPr txBox="1"/>
          <p:nvPr/>
        </p:nvSpPr>
        <p:spPr>
          <a:xfrm>
            <a:off x="446314" y="656549"/>
            <a:ext cx="8316686" cy="567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се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комбинират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изкуствен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добавена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реалност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🧠+📱 Какво означава това на практика?</a:t>
            </a:r>
            <a:endParaRPr lang="bg-BG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професионалното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образование:</a:t>
            </a:r>
          </a:p>
          <a:p>
            <a:pPr algn="just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ИИ и AR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индивидуален темп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напредъка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умения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реакция,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 AR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симулатор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2606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Картина 4" descr="Картина, която съдържа текст, екранна снимка, Шрифт, номер&#10;&#10;Генерираното от ИИ съдържание може да е неправилно.">
            <a:extLst>
              <a:ext uri="{FF2B5EF4-FFF2-40B4-BE49-F238E27FC236}">
                <a16:creationId xmlns:a16="http://schemas.microsoft.com/office/drawing/2014/main" id="{166C3E08-5EC3-4FB1-B2E8-1781A7D7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7" y="545374"/>
            <a:ext cx="8464794" cy="57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50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dirty="0" err="1">
                <a:solidFill>
                  <a:schemeClr val="accent1"/>
                </a:solidFill>
              </a:rPr>
              <a:t>Заключение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314" cy="3483429"/>
          </a:xfrm>
        </p:spPr>
        <p:txBody>
          <a:bodyPr>
            <a:normAutofit fontScale="85000" lnSpcReduction="10000"/>
          </a:bodyPr>
          <a:lstStyle/>
          <a:p>
            <a:r>
              <a:rPr dirty="0"/>
              <a:t>ИИ и AR </a:t>
            </a:r>
            <a:r>
              <a:rPr dirty="0" err="1"/>
              <a:t>трансформират</a:t>
            </a:r>
            <a:r>
              <a:rPr dirty="0"/>
              <a:t> </a:t>
            </a:r>
            <a:r>
              <a:rPr dirty="0" err="1"/>
              <a:t>професионалното</a:t>
            </a:r>
            <a:r>
              <a:rPr dirty="0"/>
              <a:t> </a:t>
            </a:r>
            <a:r>
              <a:rPr dirty="0" err="1"/>
              <a:t>обучение</a:t>
            </a:r>
            <a:r>
              <a:rPr dirty="0"/>
              <a:t>.</a:t>
            </a:r>
          </a:p>
          <a:p>
            <a:r>
              <a:rPr dirty="0" err="1"/>
              <a:t>Повишават</a:t>
            </a:r>
            <a:r>
              <a:rPr dirty="0"/>
              <a:t> </a:t>
            </a:r>
            <a:r>
              <a:rPr dirty="0" err="1"/>
              <a:t>ефективността</a:t>
            </a:r>
            <a:r>
              <a:rPr dirty="0"/>
              <a:t> и </a:t>
            </a:r>
            <a:r>
              <a:rPr dirty="0" err="1"/>
              <a:t>достъпа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знания</a:t>
            </a:r>
            <a:r>
              <a:rPr dirty="0"/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dirty="0" err="1"/>
              <a:t>Изискват</a:t>
            </a:r>
            <a:r>
              <a:rPr dirty="0"/>
              <a:t> </a:t>
            </a:r>
            <a:r>
              <a:rPr dirty="0" err="1"/>
              <a:t>инвестиции</a:t>
            </a:r>
            <a:r>
              <a:rPr dirty="0"/>
              <a:t> и </a:t>
            </a:r>
            <a:r>
              <a:rPr dirty="0" err="1"/>
              <a:t>обучение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преподаватели</a:t>
            </a:r>
            <a:r>
              <a:rPr dirty="0"/>
              <a:t>.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Персонализирано и ефективно обучение.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Повишена мотивация и ангажираност.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По-добра подготовка за реална работа.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Подобрена безопасност при практическо обучение.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358" y="1809058"/>
            <a:ext cx="5382442" cy="12151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kern="1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Благодаря</a:t>
            </a:r>
            <a:r>
              <a:rPr lang="en-US" sz="4000" kern="12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за</a:t>
            </a:r>
            <a:r>
              <a:rPr lang="en-US" sz="4000" kern="12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вниманието</a:t>
            </a:r>
            <a:r>
              <a:rPr lang="en-US" sz="4000" kern="1200" dirty="0">
                <a:solidFill>
                  <a:schemeClr val="tx1"/>
                </a:solidFill>
                <a:latin typeface="Monotype Corsiva" panose="03010101010201010101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8EA216C7-0C42-0083-EA5B-2AD1DA5CFE01}"/>
              </a:ext>
            </a:extLst>
          </p:cNvPr>
          <p:cNvSpPr txBox="1"/>
          <p:nvPr/>
        </p:nvSpPr>
        <p:spPr>
          <a:xfrm>
            <a:off x="751115" y="350196"/>
            <a:ext cx="7383235" cy="3092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Технологиите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няма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направят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децата</a:t>
            </a:r>
            <a:endParaRPr lang="bg-BG" sz="2800" i="1" kern="1200" noProof="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още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по-мързеливи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неграмотни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?“</a:t>
            </a:r>
            <a:endParaRPr lang="en-US" sz="2800" i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9F77BE2E-8F68-6600-5C41-9256AFB8A3FA}"/>
              </a:ext>
            </a:extLst>
          </p:cNvPr>
          <p:cNvSpPr txBox="1"/>
          <p:nvPr/>
        </p:nvSpPr>
        <p:spPr>
          <a:xfrm>
            <a:off x="751115" y="3442312"/>
            <a:ext cx="7511360" cy="1434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Стивън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Хокинг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800" i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Интелигентността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способността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endParaRPr lang="bg-BG" sz="2800" i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адаптираш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2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промените</a:t>
            </a:r>
            <a:r>
              <a:rPr lang="en-US" sz="2800" i="1" kern="12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065583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73" y="3461657"/>
            <a:ext cx="7128612" cy="860650"/>
          </a:xfrm>
        </p:spPr>
        <p:txBody>
          <a:bodyPr anchor="ctr">
            <a:normAutofit/>
          </a:bodyPr>
          <a:lstStyle/>
          <a:p>
            <a:r>
              <a:rPr lang="ru-RU" sz="3100" dirty="0" err="1"/>
              <a:t>Какво</a:t>
            </a:r>
            <a:r>
              <a:rPr lang="ru-RU" sz="3100" dirty="0"/>
              <a:t> е </a:t>
            </a:r>
            <a:r>
              <a:rPr lang="ru-RU" sz="3100" dirty="0" err="1"/>
              <a:t>изкуствен</a:t>
            </a:r>
            <a:r>
              <a:rPr lang="ru-RU" sz="3100" dirty="0"/>
              <a:t> </a:t>
            </a:r>
            <a:r>
              <a:rPr lang="ru-RU" sz="3100" dirty="0" err="1"/>
              <a:t>интелект</a:t>
            </a:r>
            <a:r>
              <a:rPr lang="ru-RU" sz="3100" dirty="0"/>
              <a:t> (ИИ)?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73" y="4322307"/>
            <a:ext cx="8127373" cy="2220007"/>
          </a:xfrm>
        </p:spPr>
        <p:txBody>
          <a:bodyPr anchor="ctr">
            <a:no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симулират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човешко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поведение.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Обучават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чрез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7E18720-E5F4-6964-567A-70DD3616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638" b="22204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DD71698-A6F5-6316-C954-50C278BF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2" y="805544"/>
            <a:ext cx="8632185" cy="49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14BCF21-C185-44AB-2F9F-B6F593F7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1" y="576943"/>
            <a:ext cx="875660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9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589A8F1-A38D-2372-4D23-6A1FD98B0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" y="-1"/>
            <a:ext cx="9445535" cy="67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6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5A86914-20A6-46D5-7D7E-AA2B4FA3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15" y="539718"/>
            <a:ext cx="7676517" cy="1536921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0ADB3E1-6E3B-7C39-FA94-BB8060AF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7" y="1930323"/>
            <a:ext cx="8050665" cy="39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6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19" y="3105150"/>
            <a:ext cx="7478485" cy="1123951"/>
          </a:xfrm>
        </p:spPr>
        <p:txBody>
          <a:bodyPr anchor="ctr">
            <a:normAutofit/>
          </a:bodyPr>
          <a:lstStyle/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 в професионалното образование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4136571"/>
            <a:ext cx="8237760" cy="2068966"/>
          </a:xfrm>
        </p:spPr>
        <p:txBody>
          <a:bodyPr anchor="ctr"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Адаптивно обучение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ученика.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Автоматизирано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бърза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чатботове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напредъка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DF26294-ABAF-99F2-F560-96EF5D8B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352" r="1" b="14319"/>
          <a:stretch>
            <a:fillRect/>
          </a:stretch>
        </p:blipFill>
        <p:spPr>
          <a:xfrm>
            <a:off x="283028" y="70400"/>
            <a:ext cx="7478486" cy="303475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492</Words>
  <Application>Microsoft Office PowerPoint</Application>
  <PresentationFormat>Презентация на цял екран (4:3)</PresentationFormat>
  <Paragraphs>73</Paragraphs>
  <Slides>25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32" baseType="lpstr">
      <vt:lpstr>Aptos</vt:lpstr>
      <vt:lpstr>Arial</vt:lpstr>
      <vt:lpstr>Avenir Next LT Pro</vt:lpstr>
      <vt:lpstr>Calibri</vt:lpstr>
      <vt:lpstr>Monotype Corsiva</vt:lpstr>
      <vt:lpstr>Times New Roman</vt:lpstr>
      <vt:lpstr>Office Theme</vt:lpstr>
      <vt:lpstr>Приложение на изкуствения интелект и добавена реалност в професионалното образование и обучение</vt:lpstr>
      <vt:lpstr>Презентация на PowerPoint</vt:lpstr>
      <vt:lpstr>Презентация на PowerPoint</vt:lpstr>
      <vt:lpstr>Какво е изкуствен интелект (ИИ)?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ИИ в професионалното образование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AR в професионалното образование</vt:lpstr>
      <vt:lpstr>Предизвикателства</vt:lpstr>
      <vt:lpstr>Примери от практиката</vt:lpstr>
      <vt:lpstr>Софтуери и платформи</vt:lpstr>
      <vt:lpstr>Презентация на PowerPoint</vt:lpstr>
      <vt:lpstr>Презентация на PowerPoint</vt:lpstr>
      <vt:lpstr>Презентация на PowerPoint</vt:lpstr>
      <vt:lpstr>Заключение</vt:lpstr>
      <vt:lpstr>Благодаря за вниманието!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на изкуствения интелект и добавена реалност в професионалното образование и обучение</dc:title>
  <dc:subject/>
  <dc:creator>Донка С. Петкова</dc:creator>
  <cp:keywords/>
  <dc:description>generated using python-pptx</dc:description>
  <cp:lastModifiedBy>Потребител на Windows</cp:lastModifiedBy>
  <cp:revision>5</cp:revision>
  <dcterms:created xsi:type="dcterms:W3CDTF">2013-01-27T09:14:16Z</dcterms:created>
  <dcterms:modified xsi:type="dcterms:W3CDTF">2025-06-02T11:16:05Z</dcterms:modified>
  <cp:category/>
</cp:coreProperties>
</file>