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8" r:id="rId2"/>
    <p:sldId id="256" r:id="rId3"/>
    <p:sldId id="270" r:id="rId4"/>
    <p:sldId id="257" r:id="rId5"/>
    <p:sldId id="258" r:id="rId6"/>
    <p:sldId id="259" r:id="rId7"/>
    <p:sldId id="269" r:id="rId8"/>
    <p:sldId id="260" r:id="rId9"/>
    <p:sldId id="261" r:id="rId10"/>
    <p:sldId id="262" r:id="rId11"/>
    <p:sldId id="271" r:id="rId12"/>
    <p:sldId id="272" r:id="rId13"/>
    <p:sldId id="263" r:id="rId14"/>
    <p:sldId id="273" r:id="rId15"/>
    <p:sldId id="264" r:id="rId16"/>
    <p:sldId id="265" r:id="rId17"/>
    <p:sldId id="267"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Секция по подразбиране" id="{A6C3F269-7D8B-4799-9B4D-4F2031133C8E}">
          <p14:sldIdLst>
            <p14:sldId id="268"/>
            <p14:sldId id="256"/>
            <p14:sldId id="270"/>
            <p14:sldId id="257"/>
            <p14:sldId id="258"/>
            <p14:sldId id="259"/>
            <p14:sldId id="269"/>
            <p14:sldId id="260"/>
            <p14:sldId id="261"/>
            <p14:sldId id="262"/>
            <p14:sldId id="271"/>
            <p14:sldId id="272"/>
            <p14:sldId id="263"/>
            <p14:sldId id="273"/>
            <p14:sldId id="264"/>
            <p14:sldId id="265"/>
            <p14:sldId id="267"/>
            <p14:sldId id="274"/>
          </p14:sldIdLst>
        </p14:section>
        <p14:section name="Неозаглавена секция" id="{0F28700D-A21B-4D0E-9873-AD54371849A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Заглавен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да редактирате стила на подзаглавието в образеца</a:t>
            </a:r>
            <a:endParaRPr lang="en-US" dirty="0"/>
          </a:p>
        </p:txBody>
      </p:sp>
      <p:sp>
        <p:nvSpPr>
          <p:cNvPr id="4" name="Date Placeholder 3"/>
          <p:cNvSpPr>
            <a:spLocks noGrp="1"/>
          </p:cNvSpPr>
          <p:nvPr>
            <p:ph type="dt" sz="half" idx="10"/>
          </p:nvPr>
        </p:nvSpPr>
        <p:spPr/>
        <p:txBody>
          <a:bodyPr/>
          <a:lstStyle/>
          <a:p>
            <a:fld id="{1EB68114-C1B9-4B26-B477-0976C03BB215}" type="datetimeFigureOut">
              <a:rPr lang="bg-BG" smtClean="0"/>
              <a:t>2.6.2025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4710AAAB-ED9C-4EA3-B21F-EE4E73E88AFA}" type="slidenum">
              <a:rPr lang="bg-BG" smtClean="0"/>
              <a:t>‹#›</a:t>
            </a:fld>
            <a:endParaRPr lang="bg-BG"/>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4674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1EB68114-C1B9-4B26-B477-0976C03BB215}" type="datetimeFigureOut">
              <a:rPr lang="bg-BG" smtClean="0"/>
              <a:t>2.6.2025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4710AAAB-ED9C-4EA3-B21F-EE4E73E88AFA}" type="slidenum">
              <a:rPr lang="bg-BG" smtClean="0"/>
              <a:t>‹#›</a:t>
            </a:fld>
            <a:endParaRPr lang="bg-BG"/>
          </a:p>
        </p:txBody>
      </p:sp>
    </p:spTree>
    <p:extLst>
      <p:ext uri="{BB962C8B-B14F-4D97-AF65-F5344CB8AC3E}">
        <p14:creationId xmlns:p14="http://schemas.microsoft.com/office/powerpoint/2010/main" val="2605134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но заглавие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1EB68114-C1B9-4B26-B477-0976C03BB215}" type="datetimeFigureOut">
              <a:rPr lang="bg-BG" smtClean="0"/>
              <a:t>2.6.2025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4710AAAB-ED9C-4EA3-B21F-EE4E73E88AFA}" type="slidenum">
              <a:rPr lang="bg-BG" smtClean="0"/>
              <a:t>‹#›</a:t>
            </a:fld>
            <a:endParaRPr lang="bg-BG"/>
          </a:p>
        </p:txBody>
      </p:sp>
    </p:spTree>
    <p:extLst>
      <p:ext uri="{BB962C8B-B14F-4D97-AF65-F5344CB8AC3E}">
        <p14:creationId xmlns:p14="http://schemas.microsoft.com/office/powerpoint/2010/main" val="385259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1EB68114-C1B9-4B26-B477-0976C03BB215}" type="datetimeFigureOut">
              <a:rPr lang="bg-BG" smtClean="0"/>
              <a:t>2.6.2025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4710AAAB-ED9C-4EA3-B21F-EE4E73E88AFA}" type="slidenum">
              <a:rPr lang="bg-BG" smtClean="0"/>
              <a:t>‹#›</a:t>
            </a:fld>
            <a:endParaRPr lang="bg-BG"/>
          </a:p>
        </p:txBody>
      </p:sp>
    </p:spTree>
    <p:extLst>
      <p:ext uri="{BB962C8B-B14F-4D97-AF65-F5344CB8AC3E}">
        <p14:creationId xmlns:p14="http://schemas.microsoft.com/office/powerpoint/2010/main" val="3557320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лавка разд.">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bg-BG"/>
              <a:t>Редакт. стил загл. образец</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1EB68114-C1B9-4B26-B477-0976C03BB215}" type="datetimeFigureOut">
              <a:rPr lang="bg-BG" smtClean="0"/>
              <a:t>2.6.2025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4710AAAB-ED9C-4EA3-B21F-EE4E73E88AFA}" type="slidenum">
              <a:rPr lang="bg-BG" smtClean="0"/>
              <a:t>‹#›</a:t>
            </a:fld>
            <a:endParaRPr lang="bg-BG"/>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6393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fld id="{1EB68114-C1B9-4B26-B477-0976C03BB215}" type="datetimeFigureOut">
              <a:rPr lang="bg-BG" smtClean="0"/>
              <a:t>2.6.2025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4710AAAB-ED9C-4EA3-B21F-EE4E73E88AFA}" type="slidenum">
              <a:rPr lang="bg-BG" smtClean="0"/>
              <a:t>‹#›</a:t>
            </a:fld>
            <a:endParaRPr lang="bg-BG"/>
          </a:p>
        </p:txBody>
      </p:sp>
    </p:spTree>
    <p:extLst>
      <p:ext uri="{BB962C8B-B14F-4D97-AF65-F5344CB8AC3E}">
        <p14:creationId xmlns:p14="http://schemas.microsoft.com/office/powerpoint/2010/main" val="3282029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097280" y="2582334"/>
            <a:ext cx="4937760" cy="3378200"/>
          </a:xfrm>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17920" y="2582334"/>
            <a:ext cx="4937760" cy="3378200"/>
          </a:xfrm>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fld id="{1EB68114-C1B9-4B26-B477-0976C03BB215}" type="datetimeFigureOut">
              <a:rPr lang="bg-BG" smtClean="0"/>
              <a:t>2.6.2025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4710AAAB-ED9C-4EA3-B21F-EE4E73E88AFA}" type="slidenum">
              <a:rPr lang="bg-BG" smtClean="0"/>
              <a:t>‹#›</a:t>
            </a:fld>
            <a:endParaRPr lang="bg-BG"/>
          </a:p>
        </p:txBody>
      </p:sp>
    </p:spTree>
    <p:extLst>
      <p:ext uri="{BB962C8B-B14F-4D97-AF65-F5344CB8AC3E}">
        <p14:creationId xmlns:p14="http://schemas.microsoft.com/office/powerpoint/2010/main" val="4005528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fld id="{1EB68114-C1B9-4B26-B477-0976C03BB215}" type="datetimeFigureOut">
              <a:rPr lang="bg-BG" smtClean="0"/>
              <a:t>2.6.2025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4710AAAB-ED9C-4EA3-B21F-EE4E73E88AFA}" type="slidenum">
              <a:rPr lang="bg-BG" smtClean="0"/>
              <a:t>‹#›</a:t>
            </a:fld>
            <a:endParaRPr lang="bg-BG"/>
          </a:p>
        </p:txBody>
      </p:sp>
    </p:spTree>
    <p:extLst>
      <p:ext uri="{BB962C8B-B14F-4D97-AF65-F5344CB8AC3E}">
        <p14:creationId xmlns:p14="http://schemas.microsoft.com/office/powerpoint/2010/main" val="1513554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разе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EB68114-C1B9-4B26-B477-0976C03BB215}" type="datetimeFigureOut">
              <a:rPr lang="bg-BG" smtClean="0"/>
              <a:t>2.6.2025 г.</a:t>
            </a:fld>
            <a:endParaRPr lang="bg-BG"/>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bg-BG"/>
          </a:p>
        </p:txBody>
      </p:sp>
      <p:sp>
        <p:nvSpPr>
          <p:cNvPr id="9" name="Slide Number Placeholder 8"/>
          <p:cNvSpPr>
            <a:spLocks noGrp="1"/>
          </p:cNvSpPr>
          <p:nvPr>
            <p:ph type="sldNum" sz="quarter" idx="12"/>
          </p:nvPr>
        </p:nvSpPr>
        <p:spPr/>
        <p:txBody>
          <a:bodyPr/>
          <a:lstStyle/>
          <a:p>
            <a:fld id="{4710AAAB-ED9C-4EA3-B21F-EE4E73E88AFA}" type="slidenum">
              <a:rPr lang="bg-BG" smtClean="0"/>
              <a:t>‹#›</a:t>
            </a:fld>
            <a:endParaRPr lang="bg-BG"/>
          </a:p>
        </p:txBody>
      </p:sp>
    </p:spTree>
    <p:extLst>
      <p:ext uri="{BB962C8B-B14F-4D97-AF65-F5344CB8AC3E}">
        <p14:creationId xmlns:p14="http://schemas.microsoft.com/office/powerpoint/2010/main" val="4056487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Съдържание с надпис">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bg-BG"/>
              <a:t>Редакт. стил загл. образец</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EB68114-C1B9-4B26-B477-0976C03BB215}" type="datetimeFigureOut">
              <a:rPr lang="bg-BG" smtClean="0"/>
              <a:t>2.6.2025 г.</a:t>
            </a:fld>
            <a:endParaRPr lang="bg-BG"/>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bg-BG"/>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710AAAB-ED9C-4EA3-B21F-EE4E73E88AFA}" type="slidenum">
              <a:rPr lang="bg-BG" smtClean="0"/>
              <a:t>‹#›</a:t>
            </a:fld>
            <a:endParaRPr lang="bg-BG"/>
          </a:p>
        </p:txBody>
      </p:sp>
    </p:spTree>
    <p:extLst>
      <p:ext uri="{BB962C8B-B14F-4D97-AF65-F5344CB8AC3E}">
        <p14:creationId xmlns:p14="http://schemas.microsoft.com/office/powerpoint/2010/main" val="1349322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Картина с надпис">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1EB68114-C1B9-4B26-B477-0976C03BB215}" type="datetimeFigureOut">
              <a:rPr lang="bg-BG" smtClean="0"/>
              <a:t>2.6.2025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4710AAAB-ED9C-4EA3-B21F-EE4E73E88AFA}" type="slidenum">
              <a:rPr lang="bg-BG" smtClean="0"/>
              <a:t>‹#›</a:t>
            </a:fld>
            <a:endParaRPr lang="bg-BG"/>
          </a:p>
        </p:txBody>
      </p:sp>
    </p:spTree>
    <p:extLst>
      <p:ext uri="{BB962C8B-B14F-4D97-AF65-F5344CB8AC3E}">
        <p14:creationId xmlns:p14="http://schemas.microsoft.com/office/powerpoint/2010/main" val="736415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B68114-C1B9-4B26-B477-0976C03BB215}" type="datetimeFigureOut">
              <a:rPr lang="bg-BG" smtClean="0"/>
              <a:t>2.6.2025 г.</a:t>
            </a:fld>
            <a:endParaRPr lang="bg-BG"/>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bg-BG"/>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710AAAB-ED9C-4EA3-B21F-EE4E73E88AFA}" type="slidenum">
              <a:rPr lang="bg-BG" smtClean="0"/>
              <a:t>‹#›</a:t>
            </a:fld>
            <a:endParaRPr lang="bg-BG"/>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99416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bg.wikipedia.org/wiki/%D0%9F%D1%81%D0%B8%D1%85%D0%B5%D0%B4%D0%B5%D0%BB%D0%B8%D1%8F" TargetMode="External"/><Relationship Id="rId2" Type="http://schemas.openxmlformats.org/officeDocument/2006/relationships/hyperlink" Target="https://www.krasotaimedicina.ru/diseases/psychiatric/internet-addiction" TargetMode="External"/><Relationship Id="rId1" Type="http://schemas.openxmlformats.org/officeDocument/2006/relationships/slideLayout" Target="../slideLayouts/slideLayout7.xml"/><Relationship Id="rId4" Type="http://schemas.openxmlformats.org/officeDocument/2006/relationships/hyperlink" Target="https://bg.wikipedia.org/wik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Картина 2">
            <a:extLst>
              <a:ext uri="{FF2B5EF4-FFF2-40B4-BE49-F238E27FC236}">
                <a16:creationId xmlns:a16="http://schemas.microsoft.com/office/drawing/2014/main" id="{9ABA31FA-60B1-ABEC-B569-4EAAE65A9E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7398" y="716437"/>
            <a:ext cx="8399282" cy="5175316"/>
          </a:xfrm>
          <a:prstGeom prst="rect">
            <a:avLst/>
          </a:prstGeom>
        </p:spPr>
      </p:pic>
    </p:spTree>
    <p:extLst>
      <p:ext uri="{BB962C8B-B14F-4D97-AF65-F5344CB8AC3E}">
        <p14:creationId xmlns:p14="http://schemas.microsoft.com/office/powerpoint/2010/main" val="861275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0218F412-AB40-0B91-9377-F49623391228}"/>
              </a:ext>
            </a:extLst>
          </p:cNvPr>
          <p:cNvSpPr txBox="1"/>
          <p:nvPr/>
        </p:nvSpPr>
        <p:spPr>
          <a:xfrm>
            <a:off x="377073" y="432497"/>
            <a:ext cx="11651530" cy="5078313"/>
          </a:xfrm>
          <a:prstGeom prst="rect">
            <a:avLst/>
          </a:prstGeom>
          <a:noFill/>
        </p:spPr>
        <p:txBody>
          <a:bodyPr wrap="square">
            <a:spAutoFit/>
          </a:bodyPr>
          <a:lstStyle/>
          <a:p>
            <a:pPr algn="just"/>
            <a:r>
              <a:rPr lang="ru-RU" sz="2400" dirty="0">
                <a:latin typeface="Times New Roman" panose="02020603050405020304" pitchFamily="18" charset="0"/>
                <a:cs typeface="Times New Roman" panose="02020603050405020304" pitchFamily="18" charset="0"/>
              </a:rPr>
              <a:t>Най-</a:t>
            </a:r>
            <a:r>
              <a:rPr lang="ru-RU" sz="2400" dirty="0" err="1">
                <a:latin typeface="Times New Roman" panose="02020603050405020304" pitchFamily="18" charset="0"/>
                <a:cs typeface="Times New Roman" panose="02020603050405020304" pitchFamily="18" charset="0"/>
              </a:rPr>
              <a:t>често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срещани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симптоми</a:t>
            </a:r>
            <a:r>
              <a:rPr lang="ru-RU" sz="2400"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1</a:t>
            </a:r>
            <a:r>
              <a:rPr lang="ru-RU" sz="2000" dirty="0">
                <a:latin typeface="Times New Roman" panose="02020603050405020304" pitchFamily="18" charset="0"/>
                <a:cs typeface="Times New Roman" panose="02020603050405020304" pitchFamily="18" charset="0"/>
              </a:rPr>
              <a:t>. </a:t>
            </a:r>
            <a:r>
              <a:rPr lang="ru-RU" sz="2000"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агуба</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на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критичност</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към</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състоянието</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така</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че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първите</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признаци</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на проблема се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забелязват</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от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околните</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родители,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съученици</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учители. </a:t>
            </a:r>
          </a:p>
          <a:p>
            <a:pPr algn="just"/>
            <a:r>
              <a:rPr lang="ru-RU" sz="2000" b="1" dirty="0">
                <a:latin typeface="Times New Roman" panose="02020603050405020304" pitchFamily="18" charset="0"/>
                <a:cs typeface="Times New Roman" panose="02020603050405020304" pitchFamily="18" charset="0"/>
              </a:rPr>
              <a:t>2.</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Състояние</a:t>
            </a:r>
            <a:r>
              <a:rPr lang="ru-RU" sz="2000" dirty="0">
                <a:latin typeface="Times New Roman" panose="02020603050405020304" pitchFamily="18" charset="0"/>
                <a:cs typeface="Times New Roman" panose="02020603050405020304" pitchFamily="18" charset="0"/>
              </a:rPr>
              <a:t> известно </a:t>
            </a:r>
            <a:r>
              <a:rPr lang="ru-RU" sz="2000" dirty="0" err="1">
                <a:latin typeface="Times New Roman" panose="02020603050405020304" pitchFamily="18" charset="0"/>
                <a:cs typeface="Times New Roman" panose="02020603050405020304" pitchFamily="18" charset="0"/>
              </a:rPr>
              <a:t>като</a:t>
            </a:r>
            <a:r>
              <a:rPr lang="ru-RU" sz="2000" dirty="0">
                <a:latin typeface="Times New Roman" panose="02020603050405020304" pitchFamily="18" charset="0"/>
                <a:cs typeface="Times New Roman" panose="02020603050405020304" pitchFamily="18" charset="0"/>
              </a:rPr>
              <a:t> </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реалност</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във</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виртуалния</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свят</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ru-RU" sz="20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Тинейжъра</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прекарва</a:t>
            </a:r>
            <a:r>
              <a:rPr lang="ru-RU" sz="2000" dirty="0">
                <a:latin typeface="Times New Roman" panose="02020603050405020304" pitchFamily="18" charset="0"/>
                <a:cs typeface="Times New Roman" panose="02020603050405020304" pitchFamily="18" charset="0"/>
              </a:rPr>
              <a:t> все </a:t>
            </a:r>
            <a:r>
              <a:rPr lang="ru-RU" sz="2000" dirty="0" err="1">
                <a:latin typeface="Times New Roman" panose="02020603050405020304" pitchFamily="18" charset="0"/>
                <a:cs typeface="Times New Roman" panose="02020603050405020304" pitchFamily="18" charset="0"/>
              </a:rPr>
              <a:t>повече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времето</a:t>
            </a:r>
            <a:r>
              <a:rPr lang="ru-RU" sz="2000" dirty="0">
                <a:latin typeface="Times New Roman" panose="02020603050405020304" pitchFamily="18" charset="0"/>
                <a:cs typeface="Times New Roman" panose="02020603050405020304" pitchFamily="18" charset="0"/>
              </a:rPr>
              <a:t>  с телефона, таблета или </a:t>
            </a:r>
            <a:r>
              <a:rPr lang="ru-RU" sz="2000" dirty="0" err="1">
                <a:latin typeface="Times New Roman" panose="02020603050405020304" pitchFamily="18" charset="0"/>
                <a:cs typeface="Times New Roman" panose="02020603050405020304" pitchFamily="18" charset="0"/>
              </a:rPr>
              <a:t>компютъра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игнорирайки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реалния</a:t>
            </a:r>
            <a:r>
              <a:rPr lang="ru-RU" sz="2000" dirty="0">
                <a:latin typeface="Times New Roman" panose="02020603050405020304" pitchFamily="18" charset="0"/>
                <a:cs typeface="Times New Roman" panose="02020603050405020304" pitchFamily="18" charset="0"/>
              </a:rPr>
              <a:t> живот и </a:t>
            </a:r>
            <a:r>
              <a:rPr lang="ru-RU" sz="2000" dirty="0" err="1">
                <a:latin typeface="Times New Roman" panose="02020603050405020304" pitchFamily="18" charset="0"/>
                <a:cs typeface="Times New Roman" panose="02020603050405020304" pitchFamily="18" charset="0"/>
              </a:rPr>
              <a:t>случващото</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към</a:t>
            </a:r>
            <a:r>
              <a:rPr lang="ru-RU" sz="2000" dirty="0">
                <a:latin typeface="Times New Roman" panose="02020603050405020304" pitchFamily="18" charset="0"/>
                <a:cs typeface="Times New Roman" panose="02020603050405020304" pitchFamily="18" charset="0"/>
              </a:rPr>
              <a:t> момента. </a:t>
            </a:r>
            <a:endPar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3.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Намалява</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успеха,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активния</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отдих</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общуването</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с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връстниците</a:t>
            </a:r>
            <a:r>
              <a:rPr lang="ru-RU" sz="2000" dirty="0">
                <a:latin typeface="Times New Roman" panose="02020603050405020304" pitchFamily="18" charset="0"/>
                <a:cs typeface="Times New Roman" panose="02020603050405020304" pitchFamily="18" charset="0"/>
              </a:rPr>
              <a:t>. </a:t>
            </a:r>
          </a:p>
          <a:p>
            <a:pPr algn="just"/>
            <a:r>
              <a:rPr lang="ru-RU" sz="2000" b="1" dirty="0">
                <a:latin typeface="Times New Roman" panose="02020603050405020304" pitchFamily="18" charset="0"/>
                <a:cs typeface="Times New Roman" panose="02020603050405020304" pitchFamily="18" charset="0"/>
              </a:rPr>
              <a:t>4.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Заблуждава</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родителите</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си за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времето</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прекарано</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онлайн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Пренебрегва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съня</a:t>
            </a:r>
            <a:r>
              <a:rPr lang="ru-RU" sz="2000" dirty="0">
                <a:latin typeface="Times New Roman" panose="02020603050405020304" pitchFamily="18" charset="0"/>
                <a:cs typeface="Times New Roman" panose="02020603050405020304" pitchFamily="18" charset="0"/>
              </a:rPr>
              <a:t>, а в по  </a:t>
            </a:r>
            <a:r>
              <a:rPr lang="ru-RU" sz="2000" dirty="0" err="1">
                <a:latin typeface="Times New Roman" panose="02020603050405020304" pitchFamily="18" charset="0"/>
                <a:cs typeface="Times New Roman" panose="02020603050405020304" pitchFamily="18" charset="0"/>
              </a:rPr>
              <a:t>напредналата</a:t>
            </a:r>
            <a:r>
              <a:rPr lang="ru-RU" sz="2000" dirty="0">
                <a:latin typeface="Times New Roman" panose="02020603050405020304" pitchFamily="18" charset="0"/>
                <a:cs typeface="Times New Roman" panose="02020603050405020304" pitchFamily="18" charset="0"/>
              </a:rPr>
              <a:t> фаза на </a:t>
            </a:r>
            <a:r>
              <a:rPr lang="ru-RU" sz="2000" dirty="0" err="1">
                <a:latin typeface="Times New Roman" panose="02020603050405020304" pitchFamily="18" charset="0"/>
                <a:cs typeface="Times New Roman" panose="02020603050405020304" pitchFamily="18" charset="0"/>
              </a:rPr>
              <a:t>зависимостта</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излиза</a:t>
            </a:r>
            <a:r>
              <a:rPr lang="ru-RU" sz="2000" dirty="0">
                <a:latin typeface="Times New Roman" panose="02020603050405020304" pitchFamily="18" charset="0"/>
                <a:cs typeface="Times New Roman" panose="02020603050405020304" pitchFamily="18" charset="0"/>
              </a:rPr>
              <a:t> от  интернет по </a:t>
            </a:r>
            <a:r>
              <a:rPr lang="ru-RU" sz="2000" dirty="0" err="1">
                <a:latin typeface="Times New Roman" panose="02020603050405020304" pitchFamily="18" charset="0"/>
                <a:cs typeface="Times New Roman" panose="02020603050405020304" pitchFamily="18" charset="0"/>
              </a:rPr>
              <a:t>цяла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нощ</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пропускат</a:t>
            </a:r>
            <a:r>
              <a:rPr lang="ru-RU" sz="2000" dirty="0">
                <a:latin typeface="Times New Roman" panose="02020603050405020304" pitchFamily="18" charset="0"/>
                <a:cs typeface="Times New Roman" panose="02020603050405020304" pitchFamily="18" charset="0"/>
              </a:rPr>
              <a:t> училище, </a:t>
            </a:r>
            <a:r>
              <a:rPr lang="ru-RU" sz="2000" dirty="0" err="1">
                <a:latin typeface="Times New Roman" panose="02020603050405020304" pitchFamily="18" charset="0"/>
                <a:cs typeface="Times New Roman" panose="02020603050405020304" pitchFamily="18" charset="0"/>
              </a:rPr>
              <a:t>клубове</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уроци</a:t>
            </a:r>
            <a:r>
              <a:rPr lang="ru-RU" sz="2000" dirty="0">
                <a:latin typeface="Times New Roman" panose="02020603050405020304" pitchFamily="18" charset="0"/>
                <a:cs typeface="Times New Roman" panose="02020603050405020304" pitchFamily="18" charset="0"/>
              </a:rPr>
              <a:t> с преподаватели, за да отделя все </a:t>
            </a:r>
            <a:r>
              <a:rPr lang="ru-RU" sz="2000" dirty="0" err="1">
                <a:latin typeface="Times New Roman" panose="02020603050405020304" pitchFamily="18" charset="0"/>
                <a:cs typeface="Times New Roman" panose="02020603050405020304" pitchFamily="18" charset="0"/>
              </a:rPr>
              <a:t>повече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време</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пребиваване</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мрежата</a:t>
            </a:r>
            <a:r>
              <a:rPr lang="ru-RU" sz="2000" dirty="0">
                <a:latin typeface="Times New Roman" panose="02020603050405020304" pitchFamily="18" charset="0"/>
                <a:cs typeface="Times New Roman" panose="02020603050405020304" pitchFamily="18" charset="0"/>
              </a:rPr>
              <a:t>. </a:t>
            </a:r>
          </a:p>
          <a:p>
            <a:pPr algn="just"/>
            <a:r>
              <a:rPr lang="ru-RU" sz="2000" b="1" dirty="0">
                <a:latin typeface="Times New Roman" panose="02020603050405020304" pitchFamily="18" charset="0"/>
                <a:cs typeface="Times New Roman" panose="02020603050405020304" pitchFamily="18" charset="0"/>
              </a:rPr>
              <a:t>5.</a:t>
            </a:r>
            <a:r>
              <a:rPr lang="ru-RU" sz="2000" dirty="0">
                <a:latin typeface="Times New Roman" panose="02020603050405020304" pitchFamily="18" charset="0"/>
                <a:cs typeface="Times New Roman" panose="02020603050405020304" pitchFamily="18" charset="0"/>
              </a:rPr>
              <a:t> </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Постепенно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променя</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навиците</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и начина си на живот</a:t>
            </a:r>
            <a:r>
              <a:rPr lang="ru-RU" sz="2000" b="1"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u="sng" dirty="0">
                <a:latin typeface="Times New Roman" panose="02020603050405020304" pitchFamily="18" charset="0"/>
                <a:cs typeface="Times New Roman" panose="02020603050405020304" pitchFamily="18" charset="0"/>
              </a:rPr>
              <a:t>става </a:t>
            </a:r>
            <a:r>
              <a:rPr lang="ru-RU" sz="2000" u="sng" dirty="0" err="1">
                <a:latin typeface="Times New Roman" panose="02020603050405020304" pitchFamily="18" charset="0"/>
                <a:cs typeface="Times New Roman" panose="02020603050405020304" pitchFamily="18" charset="0"/>
              </a:rPr>
              <a:t>заядлив</a:t>
            </a:r>
            <a:r>
              <a:rPr lang="ru-RU" sz="2000" u="sng" dirty="0">
                <a:latin typeface="Times New Roman" panose="02020603050405020304" pitchFamily="18" charset="0"/>
                <a:cs typeface="Times New Roman" panose="02020603050405020304" pitchFamily="18" charset="0"/>
              </a:rPr>
              <a:t>, пропуска </a:t>
            </a:r>
            <a:r>
              <a:rPr lang="ru-RU" sz="2000" u="sng" dirty="0" err="1">
                <a:latin typeface="Times New Roman" panose="02020603050405020304" pitchFamily="18" charset="0"/>
                <a:cs typeface="Times New Roman" panose="02020603050405020304" pitchFamily="18" charset="0"/>
              </a:rPr>
              <a:t>хранене</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забравя</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исканията</a:t>
            </a:r>
            <a:r>
              <a:rPr lang="ru-RU" sz="2000" u="sng" dirty="0">
                <a:latin typeface="Times New Roman" panose="02020603050405020304" pitchFamily="18" charset="0"/>
                <a:cs typeface="Times New Roman" panose="02020603050405020304" pitchFamily="18" charset="0"/>
              </a:rPr>
              <a:t> на </a:t>
            </a:r>
            <a:r>
              <a:rPr lang="ru-RU" sz="2000" u="sng" dirty="0" err="1">
                <a:latin typeface="Times New Roman" panose="02020603050405020304" pitchFamily="18" charset="0"/>
                <a:cs typeface="Times New Roman" panose="02020603050405020304" pitchFamily="18" charset="0"/>
              </a:rPr>
              <a:t>родителите</a:t>
            </a:r>
            <a:r>
              <a:rPr lang="ru-RU" sz="2000" u="sng" dirty="0">
                <a:latin typeface="Times New Roman" panose="02020603050405020304" pitchFamily="18" charset="0"/>
                <a:cs typeface="Times New Roman" panose="02020603050405020304" pitchFamily="18" charset="0"/>
              </a:rPr>
              <a:t> и системно не </a:t>
            </a:r>
            <a:r>
              <a:rPr lang="ru-RU" sz="2000" u="sng" dirty="0" err="1">
                <a:latin typeface="Times New Roman" panose="02020603050405020304" pitchFamily="18" charset="0"/>
                <a:cs typeface="Times New Roman" panose="02020603050405020304" pitchFamily="18" charset="0"/>
              </a:rPr>
              <a:t>успява</a:t>
            </a:r>
            <a:r>
              <a:rPr lang="ru-RU" sz="2000" u="sng" dirty="0">
                <a:latin typeface="Times New Roman" panose="02020603050405020304" pitchFamily="18" charset="0"/>
                <a:cs typeface="Times New Roman" panose="02020603050405020304" pitchFamily="18" charset="0"/>
              </a:rPr>
              <a:t> да си </a:t>
            </a:r>
            <a:r>
              <a:rPr lang="ru-RU" sz="2000" u="sng" dirty="0" err="1">
                <a:latin typeface="Times New Roman" panose="02020603050405020304" pitchFamily="18" charset="0"/>
                <a:cs typeface="Times New Roman" panose="02020603050405020304" pitchFamily="18" charset="0"/>
              </a:rPr>
              <a:t>напише</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домашните</a:t>
            </a:r>
            <a:r>
              <a:rPr lang="ru-RU" sz="2000" dirty="0">
                <a:latin typeface="Times New Roman" panose="02020603050405020304" pitchFamily="18" charset="0"/>
                <a:cs typeface="Times New Roman" panose="02020603050405020304" pitchFamily="18" charset="0"/>
              </a:rPr>
              <a:t>. </a:t>
            </a:r>
          </a:p>
          <a:p>
            <a:pPr algn="just"/>
            <a:r>
              <a:rPr lang="ru-RU" sz="2000" b="1" dirty="0">
                <a:latin typeface="Times New Roman" panose="02020603050405020304" pitchFamily="18" charset="0"/>
                <a:cs typeface="Times New Roman" panose="02020603050405020304" pitchFamily="18" charset="0"/>
              </a:rPr>
              <a:t>6.</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Синдром на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отнемане</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който</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появява</a:t>
            </a:r>
            <a:r>
              <a:rPr lang="ru-RU" sz="2000" dirty="0">
                <a:latin typeface="Times New Roman" panose="02020603050405020304" pitchFamily="18" charset="0"/>
                <a:cs typeface="Times New Roman" panose="02020603050405020304" pitchFamily="18" charset="0"/>
              </a:rPr>
              <a:t> </a:t>
            </a:r>
            <a:r>
              <a:rPr lang="ru-RU" sz="2000" i="1" u="sng" dirty="0">
                <a:latin typeface="Times New Roman" panose="02020603050405020304" pitchFamily="18" charset="0"/>
                <a:cs typeface="Times New Roman" panose="02020603050405020304" pitchFamily="18" charset="0"/>
              </a:rPr>
              <a:t>след </a:t>
            </a:r>
            <a:r>
              <a:rPr lang="ru-RU" sz="2000" i="1" u="sng" dirty="0" err="1">
                <a:latin typeface="Times New Roman" panose="02020603050405020304" pitchFamily="18" charset="0"/>
                <a:cs typeface="Times New Roman" panose="02020603050405020304" pitchFamily="18" charset="0"/>
              </a:rPr>
              <a:t>няколко</a:t>
            </a:r>
            <a:r>
              <a:rPr lang="ru-RU" sz="2000" i="1" u="sng" dirty="0">
                <a:latin typeface="Times New Roman" panose="02020603050405020304" pitchFamily="18" charset="0"/>
                <a:cs typeface="Times New Roman" panose="02020603050405020304" pitchFamily="18" charset="0"/>
              </a:rPr>
              <a:t> дни на </a:t>
            </a:r>
            <a:r>
              <a:rPr lang="ru-RU" sz="2000" i="1" u="sng" dirty="0" err="1">
                <a:latin typeface="Times New Roman" panose="02020603050405020304" pitchFamily="18" charset="0"/>
                <a:cs typeface="Times New Roman" panose="02020603050405020304" pitchFamily="18" charset="0"/>
              </a:rPr>
              <a:t>принудително</a:t>
            </a:r>
            <a:r>
              <a:rPr lang="ru-RU" sz="2000" i="1" u="sng" dirty="0">
                <a:latin typeface="Times New Roman" panose="02020603050405020304" pitchFamily="18" charset="0"/>
                <a:cs typeface="Times New Roman" panose="02020603050405020304" pitchFamily="18" charset="0"/>
              </a:rPr>
              <a:t> </a:t>
            </a:r>
            <a:r>
              <a:rPr lang="ru-RU" sz="2000" i="1" u="sng" dirty="0" err="1">
                <a:latin typeface="Times New Roman" panose="02020603050405020304" pitchFamily="18" charset="0"/>
                <a:cs typeface="Times New Roman" panose="02020603050405020304" pitchFamily="18" charset="0"/>
              </a:rPr>
              <a:t>ограничаване</a:t>
            </a:r>
            <a:r>
              <a:rPr lang="ru-RU" sz="2000" i="1" u="sng" dirty="0">
                <a:latin typeface="Times New Roman" panose="02020603050405020304" pitchFamily="18" charset="0"/>
                <a:cs typeface="Times New Roman" panose="02020603050405020304" pitchFamily="18" charset="0"/>
              </a:rPr>
              <a:t> на </a:t>
            </a:r>
            <a:r>
              <a:rPr lang="ru-RU" sz="2000" i="1" u="sng" dirty="0" err="1">
                <a:latin typeface="Times New Roman" panose="02020603050405020304" pitchFamily="18" charset="0"/>
                <a:cs typeface="Times New Roman" panose="02020603050405020304" pitchFamily="18" charset="0"/>
              </a:rPr>
              <a:t>използването</a:t>
            </a:r>
            <a:r>
              <a:rPr lang="ru-RU" sz="2000" i="1" u="sng" dirty="0">
                <a:latin typeface="Times New Roman" panose="02020603050405020304" pitchFamily="18" charset="0"/>
                <a:cs typeface="Times New Roman" panose="02020603050405020304" pitchFamily="18" charset="0"/>
              </a:rPr>
              <a:t> на </a:t>
            </a:r>
            <a:r>
              <a:rPr kumimoji="0" lang="ru-RU" sz="20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телефона, таблета или </a:t>
            </a:r>
            <a:r>
              <a:rPr kumimoji="0" lang="ru-RU" sz="20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компютъра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напрегнатостта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нараства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трудно се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концентрира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и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задържа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едно</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място</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получава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изтръпвания</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мравучкания</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по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кожата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няма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апетит</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не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може</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да заспи. На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сутринта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е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отпуснат</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 мрачен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лицеизраст</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Не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желае</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да ходи на училище ,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твърди</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че е болен,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като</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симулира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конкретни</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заболявания</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64266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E021B542-8C8A-A381-1408-0BC7AE797C09}"/>
              </a:ext>
            </a:extLst>
          </p:cNvPr>
          <p:cNvSpPr txBox="1"/>
          <p:nvPr/>
        </p:nvSpPr>
        <p:spPr>
          <a:xfrm>
            <a:off x="527901" y="892200"/>
            <a:ext cx="11302738" cy="534159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7. </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Синдром на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пропуснатата</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полза</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FOMO»</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ru-RU" sz="1800" b="0" i="0"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Проявява</a:t>
            </a:r>
            <a:r>
              <a:rPr kumimoji="0" lang="ru-RU" sz="1800" b="0" i="0"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се с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повишена</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тревожност</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раздразнителност</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и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психомоторна</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възбудимост</a:t>
            </a:r>
            <a:r>
              <a:rPr kumimoji="0" lang="ru-RU" sz="1800" b="0" i="0"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Тинейджърът</a:t>
            </a:r>
            <a:r>
              <a:rPr kumimoji="0" lang="ru-RU" sz="1800" b="0" i="0"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е постоянно </a:t>
            </a:r>
            <a:r>
              <a:rPr kumimoji="0" lang="ru-RU" sz="1800" b="0" i="0"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обезпокоен</a:t>
            </a:r>
            <a:r>
              <a:rPr kumimoji="0" lang="ru-RU" sz="1800" b="0" i="0"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от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натрапчиви</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мисли</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за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случващото</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се в интернет,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има</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чувството</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че пропуска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нещо</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важно</a:t>
            </a:r>
            <a:r>
              <a:rPr kumimoji="0" lang="ru-RU" sz="1800" b="0" i="0"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Все </a:t>
            </a:r>
            <a:r>
              <a:rPr kumimoji="0" lang="ru-RU" sz="1800" b="0" i="0"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повече</a:t>
            </a:r>
            <a:r>
              <a:rPr kumimoji="0" lang="ru-RU" sz="1800" b="0" i="0"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външния</a:t>
            </a:r>
            <a:r>
              <a:rPr kumimoji="0" lang="ru-RU" sz="1800" b="0" i="0"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свят е </a:t>
            </a:r>
            <a:r>
              <a:rPr kumimoji="0" lang="ru-RU" sz="1800" b="0" i="0"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някак</a:t>
            </a:r>
            <a:r>
              <a:rPr kumimoji="0" lang="ru-RU" sz="1800" b="0" i="0"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си чужд за него, нереален , </a:t>
            </a:r>
            <a:r>
              <a:rPr kumimoji="0" lang="ru-RU" sz="1800" b="0" i="0"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отдалечен</a:t>
            </a:r>
            <a:r>
              <a:rPr kumimoji="0" lang="ru-RU" sz="1800" b="0" i="0"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endParaRPr kumimoji="0" lang="en-US" sz="1800" b="0" i="0"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lang="en-US" u="sng" dirty="0">
              <a:solidFill>
                <a:srgbClr val="000000"/>
              </a:solidFill>
              <a:latin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8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Интернет </a:t>
            </a:r>
            <a:r>
              <a:rPr kumimoji="0" lang="ru-RU" sz="1800" b="1" i="0" u="sng"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зависимостта</a:t>
            </a:r>
            <a:r>
              <a:rPr kumimoji="0" lang="ru-RU" sz="18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е </a:t>
            </a:r>
            <a:r>
              <a:rPr kumimoji="0" lang="ru-RU" sz="1800" b="1" i="0" u="sng"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придружена</a:t>
            </a:r>
            <a:r>
              <a:rPr kumimoji="0" lang="ru-RU" sz="18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от леки </a:t>
            </a:r>
            <a:r>
              <a:rPr kumimoji="0" lang="ru-RU" sz="1800" b="1" i="0" u="sng"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признаци</a:t>
            </a:r>
            <a:r>
              <a:rPr kumimoji="0" lang="ru-RU" sz="18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на </a:t>
            </a:r>
            <a:r>
              <a:rPr kumimoji="0" lang="ru-RU" sz="1800" b="1" i="0" u="sng"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физическа</a:t>
            </a:r>
            <a:r>
              <a:rPr kumimoji="0" lang="ru-RU" sz="18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зависимост</a:t>
            </a:r>
            <a:r>
              <a:rPr kumimoji="0" lang="ru-RU" sz="1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t>
            </a:r>
            <a:endParaRPr kumimoji="0" lang="en-US" sz="1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8.</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Настъпват</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трайни</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нарушения на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съня</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и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натрапчиви</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сънища</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под формата на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пасивно</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гледане</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на текст, интернет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картини</a:t>
            </a:r>
            <a:r>
              <a:rPr kumimoji="0" lang="ru-RU" sz="18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9</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Нарушенията</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на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автономната</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нервна система се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проявяват</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чрез патологии на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сърдечния</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ритъм</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склонност</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към</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хипотонии</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или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хипертонични</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кризи</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и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повишено</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изпотяване</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p>
          <a:p>
            <a:pPr algn="just">
              <a:lnSpc>
                <a:spcPct val="107000"/>
              </a:lnSpc>
              <a:spcAft>
                <a:spcPts val="800"/>
              </a:spcAft>
            </a:pPr>
            <a:endParaRPr lang="en-US" dirty="0">
              <a:solidFill>
                <a:srgbClr val="000000"/>
              </a:solidFill>
              <a:latin typeface="Times New Roman" panose="02020603050405020304" pitchFamily="18" charset="0"/>
              <a:cs typeface="Times New Roman" panose="02020603050405020304" pitchFamily="18" charset="0"/>
            </a:endParaRPr>
          </a:p>
          <a:p>
            <a:pPr algn="just">
              <a:lnSpc>
                <a:spcPct val="107000"/>
              </a:lnSpc>
              <a:spcAft>
                <a:spcPts val="800"/>
              </a:spcAft>
            </a:pPr>
            <a:r>
              <a:rPr lang="ru-RU" dirty="0" err="1">
                <a:solidFill>
                  <a:srgbClr val="000000"/>
                </a:solidFill>
                <a:latin typeface="Times New Roman" panose="02020603050405020304" pitchFamily="18" charset="0"/>
                <a:cs typeface="Times New Roman" panose="02020603050405020304" pitchFamily="18" charset="0"/>
              </a:rPr>
              <a:t>Изброените</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симптоми</a:t>
            </a:r>
            <a:r>
              <a:rPr lang="ru-RU" dirty="0">
                <a:solidFill>
                  <a:srgbClr val="000000"/>
                </a:solidFill>
                <a:latin typeface="Times New Roman" panose="02020603050405020304" pitchFamily="18" charset="0"/>
                <a:cs typeface="Times New Roman" panose="02020603050405020304" pitchFamily="18" charset="0"/>
              </a:rPr>
              <a:t> </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се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засилват</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по </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интензивност</a:t>
            </a:r>
            <a:r>
              <a:rPr lang="ru-RU" dirty="0">
                <a:solidFill>
                  <a:srgbClr val="000000"/>
                </a:solidFill>
                <a:latin typeface="Times New Roman" panose="02020603050405020304" pitchFamily="18" charset="0"/>
                <a:cs typeface="Times New Roman" panose="02020603050405020304" pitchFamily="18" charset="0"/>
              </a:rPr>
              <a:t> и разнообразие </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ако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тийнейджърът</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е лишен от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възможности</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за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общуване</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 интернет среда за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по-дълъг</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период от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време</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a:t>
            </a:r>
          </a:p>
          <a:p>
            <a:pPr lvl="0">
              <a:defRPr/>
            </a:pPr>
            <a:endPar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lvl="0" algn="just">
              <a:defRPr/>
            </a:pPr>
            <a:endPar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028300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ово поле 4">
            <a:extLst>
              <a:ext uri="{FF2B5EF4-FFF2-40B4-BE49-F238E27FC236}">
                <a16:creationId xmlns:a16="http://schemas.microsoft.com/office/drawing/2014/main" id="{85208599-D30D-E0C3-0192-9B9723CF06D4}"/>
              </a:ext>
            </a:extLst>
          </p:cNvPr>
          <p:cNvSpPr txBox="1"/>
          <p:nvPr/>
        </p:nvSpPr>
        <p:spPr>
          <a:xfrm>
            <a:off x="235670" y="424206"/>
            <a:ext cx="11623250" cy="5398722"/>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lang="bg-BG" sz="16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bg-BG" sz="2000" b="0" i="1"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Подобно на всяка друга нехимична зависимост, според </a:t>
            </a:r>
            <a:r>
              <a:rPr kumimoji="0" lang="bg-BG" sz="2000" b="1" i="1"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Кимбърли Йънг </a:t>
            </a:r>
            <a:r>
              <a:rPr kumimoji="0" lang="bg-BG" sz="2000" b="0" i="1"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интернет </a:t>
            </a:r>
            <a:r>
              <a:rPr kumimoji="0" lang="bg-BG" sz="2000" b="0" i="1" u="none" strike="noStrike" kern="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адикацията</a:t>
            </a:r>
            <a:r>
              <a:rPr kumimoji="0" lang="bg-BG" sz="2000" b="0" i="1"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(интернет-пристрастяването) </a:t>
            </a:r>
            <a:r>
              <a:rPr kumimoji="0" lang="bg-BG" sz="2000" b="1" i="1" u="none" strike="noStrike" kern="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е феномен на поведенческо пристрастяване и емоционална зависимост от определена форма на поведение</a:t>
            </a:r>
            <a:r>
              <a:rPr kumimoji="0" lang="bg-BG" sz="2000" b="0"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От тази гледна точка зависимостта се характеризира с три основни симптома:</a:t>
            </a:r>
            <a:endParaRPr kumimoji="0" lang="bg-BG" sz="20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bg-BG" sz="2000" b="1"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1.Количество на дозата</a:t>
            </a:r>
            <a:r>
              <a:rPr kumimoji="0" lang="bg-BG" sz="2000" b="0"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(времето, прекарано в интернет, увеличава се постоянно).</a:t>
            </a:r>
            <a:endParaRPr kumimoji="0" lang="bg-BG" sz="20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bg-BG" sz="2000" b="1"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2.Промяна на формата на поведение</a:t>
            </a:r>
            <a:r>
              <a:rPr kumimoji="0" lang="bg-BG" sz="2000" b="0"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(интернет активността започва да заменя  формите на реален живот).</a:t>
            </a:r>
            <a:endParaRPr kumimoji="0" lang="bg-BG" sz="20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bg-BG" sz="2000" b="1"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3.Синдромът на отнемане-забрана</a:t>
            </a:r>
            <a:r>
              <a:rPr kumimoji="0" lang="bg-BG" sz="2000" b="0"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(влошаване на емоционалното благополучие извън интернет-активността).</a:t>
            </a:r>
            <a:endParaRPr kumimoji="0" lang="bg-BG" sz="20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bg-BG" sz="2000" kern="0" dirty="0">
                <a:effectLst/>
                <a:latin typeface="Times New Roman" panose="02020603050405020304" pitchFamily="18" charset="0"/>
                <a:ea typeface="Times New Roman" panose="02020603050405020304" pitchFamily="18" charset="0"/>
                <a:cs typeface="Times New Roman" panose="02020603050405020304" pitchFamily="18" charset="0"/>
              </a:rPr>
              <a:t>Той смята че тази форма на  зависимост произтича от  три основни фактора:</a:t>
            </a:r>
            <a:endParaRPr lang="bg-BG"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bg-BG" sz="2000" b="1" kern="0" dirty="0">
                <a:effectLst/>
                <a:latin typeface="Times New Roman" panose="02020603050405020304" pitchFamily="18" charset="0"/>
                <a:ea typeface="Times New Roman" panose="02020603050405020304" pitchFamily="18" charset="0"/>
                <a:cs typeface="Times New Roman" panose="02020603050405020304" pitchFamily="18" charset="0"/>
              </a:rPr>
              <a:t>1.Достъпност до информация, интерактивни зони и порнографски изображения.</a:t>
            </a:r>
            <a:endParaRPr lang="bg-BG" sz="20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bg-BG" sz="2000" b="1" kern="0" dirty="0">
                <a:effectLst/>
                <a:latin typeface="Times New Roman" panose="02020603050405020304" pitchFamily="18" charset="0"/>
                <a:ea typeface="Times New Roman" panose="02020603050405020304" pitchFamily="18" charset="0"/>
                <a:cs typeface="Times New Roman" panose="02020603050405020304" pitchFamily="18" charset="0"/>
              </a:rPr>
              <a:t>2.Личен контрол и анонимност на приетата и предадена информация.</a:t>
            </a:r>
            <a:endParaRPr lang="bg-BG" sz="20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bg-BG" sz="2000" b="1" kern="0" dirty="0">
                <a:effectLst/>
                <a:latin typeface="Times New Roman" panose="02020603050405020304" pitchFamily="18" charset="0"/>
                <a:ea typeface="Times New Roman" panose="02020603050405020304" pitchFamily="18" charset="0"/>
                <a:cs typeface="Times New Roman" panose="02020603050405020304" pitchFamily="18" charset="0"/>
              </a:rPr>
              <a:t>3.Вътрешни чувства, които на подсъзнателно ниво установяват по-голямо доверие  при общуване он-</a:t>
            </a:r>
            <a:r>
              <a:rPr lang="bg-BG" sz="2000" b="1" kern="0" dirty="0" err="1">
                <a:effectLst/>
                <a:latin typeface="Times New Roman" panose="02020603050405020304" pitchFamily="18" charset="0"/>
                <a:ea typeface="Times New Roman" panose="02020603050405020304" pitchFamily="18" charset="0"/>
                <a:cs typeface="Times New Roman" panose="02020603050405020304" pitchFamily="18" charset="0"/>
              </a:rPr>
              <a:t>лайн</a:t>
            </a:r>
            <a:r>
              <a:rPr lang="bg-BG" sz="2000" b="1" kern="0" dirty="0">
                <a:effectLst/>
                <a:latin typeface="Times New Roman" panose="02020603050405020304" pitchFamily="18" charset="0"/>
                <a:ea typeface="Times New Roman" panose="02020603050405020304" pitchFamily="18" charset="0"/>
                <a:cs typeface="Times New Roman" panose="02020603050405020304" pitchFamily="18" charset="0"/>
              </a:rPr>
              <a:t> в сравнение с комуникацията в реалната среда.</a:t>
            </a:r>
            <a:endParaRPr lang="bg-BG" sz="2000" b="1"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9761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81BA1E3E-3021-E4C5-0B52-6D7FE356AB62}"/>
              </a:ext>
            </a:extLst>
          </p:cNvPr>
          <p:cNvSpPr txBox="1"/>
          <p:nvPr/>
        </p:nvSpPr>
        <p:spPr>
          <a:xfrm>
            <a:off x="213674" y="541251"/>
            <a:ext cx="11764652" cy="5386090"/>
          </a:xfrm>
          <a:prstGeom prst="rect">
            <a:avLst/>
          </a:prstGeom>
          <a:noFill/>
        </p:spPr>
        <p:txBody>
          <a:bodyPr wrap="square">
            <a:spAutoFit/>
          </a:bodyPr>
          <a:lstStyle/>
          <a:p>
            <a:pPr algn="just"/>
            <a:r>
              <a:rPr lang="ru-RU" sz="2800" b="1" dirty="0">
                <a:latin typeface="Times New Roman" panose="02020603050405020304" pitchFamily="18" charset="0"/>
                <a:cs typeface="Times New Roman" panose="02020603050405020304" pitchFamily="18" charset="0"/>
              </a:rPr>
              <a:t>Усложнения </a:t>
            </a:r>
          </a:p>
          <a:p>
            <a:pPr algn="just"/>
            <a:r>
              <a:rPr lang="ru-RU" sz="16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До </a:t>
            </a:r>
            <a:r>
              <a:rPr lang="ru-RU" sz="1600" b="1" u="sng"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голяма</a:t>
            </a:r>
            <a:r>
              <a:rPr lang="ru-RU" sz="16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степен </a:t>
            </a:r>
            <a:r>
              <a:rPr lang="ru-RU" sz="1600" b="1" u="sng"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усложненията</a:t>
            </a:r>
            <a:r>
              <a:rPr lang="ru-RU" sz="16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600" b="1" u="sng"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зависисят</a:t>
            </a:r>
            <a:r>
              <a:rPr lang="ru-RU" sz="16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от </a:t>
            </a:r>
            <a:r>
              <a:rPr lang="ru-RU" sz="1600" b="1" u="sng"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това</a:t>
            </a:r>
            <a:r>
              <a:rPr lang="ru-RU" sz="16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как и </a:t>
            </a:r>
            <a:r>
              <a:rPr lang="ru-RU" sz="1600" b="1" u="sng"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къде</a:t>
            </a:r>
            <a:r>
              <a:rPr lang="ru-RU" sz="16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точно един </a:t>
            </a:r>
            <a:r>
              <a:rPr lang="ru-RU" sz="1600" b="1" u="sng"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тийнейджър</a:t>
            </a:r>
            <a:r>
              <a:rPr lang="ru-RU" sz="16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600" b="1" u="sng"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прекарва</a:t>
            </a:r>
            <a:r>
              <a:rPr lang="ru-RU" sz="16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600" b="1" u="sng"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времето</a:t>
            </a:r>
            <a:r>
              <a:rPr lang="ru-RU" sz="16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си онлайн.</a:t>
            </a:r>
            <a:endParaRPr lang="en-US" sz="16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  </a:t>
            </a:r>
          </a:p>
          <a:p>
            <a:pPr marL="457200" indent="-457200" algn="just">
              <a:buAutoNum type="arabicPeriod"/>
            </a:pPr>
            <a:r>
              <a:rPr lang="ru-RU" sz="1600" dirty="0">
                <a:latin typeface="Times New Roman" panose="02020603050405020304" pitchFamily="18" charset="0"/>
                <a:cs typeface="Times New Roman" panose="02020603050405020304" pitchFamily="18" charset="0"/>
              </a:rPr>
              <a:t>Най-</a:t>
            </a:r>
            <a:r>
              <a:rPr lang="ru-RU" sz="1600" dirty="0" err="1">
                <a:latin typeface="Times New Roman" panose="02020603050405020304" pitchFamily="18" charset="0"/>
                <a:cs typeface="Times New Roman" panose="02020603050405020304" pitchFamily="18" charset="0"/>
              </a:rPr>
              <a:t>опасни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a:t>
            </a:r>
            <a:r>
              <a:rPr lang="ru-RU" sz="1600" dirty="0">
                <a:latin typeface="Times New Roman" panose="02020603050405020304" pitchFamily="18" charset="0"/>
                <a:cs typeface="Times New Roman" panose="02020603050405020304" pitchFamily="18" charset="0"/>
              </a:rPr>
              <a:t>  </a:t>
            </a:r>
            <a:r>
              <a:rPr lang="ru-RU" sz="1600"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ru-RU" sz="16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групите</a:t>
            </a:r>
            <a:r>
              <a:rPr lang="ru-RU" sz="16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на </a:t>
            </a:r>
            <a:r>
              <a:rPr lang="ru-RU" sz="16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смъртта</a:t>
            </a:r>
            <a:r>
              <a:rPr lang="ru-RU" sz="16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 общности в </a:t>
            </a:r>
            <a:r>
              <a:rPr lang="ru-RU" sz="1600" dirty="0" err="1">
                <a:latin typeface="Times New Roman" panose="02020603050405020304" pitchFamily="18" charset="0"/>
                <a:cs typeface="Times New Roman" panose="02020603050405020304" pitchFamily="18" charset="0"/>
              </a:rPr>
              <a:t>социалните</a:t>
            </a:r>
            <a:r>
              <a:rPr lang="ru-RU" sz="1600" dirty="0">
                <a:latin typeface="Times New Roman" panose="02020603050405020304" pitchFamily="18" charset="0"/>
                <a:cs typeface="Times New Roman" panose="02020603050405020304" pitchFamily="18" charset="0"/>
              </a:rPr>
              <a:t> медии, </a:t>
            </a:r>
            <a:r>
              <a:rPr lang="ru-RU" sz="1600" dirty="0" err="1">
                <a:latin typeface="Times New Roman" panose="02020603050405020304" pitchFamily="18" charset="0"/>
                <a:cs typeface="Times New Roman" panose="02020603050405020304" pitchFamily="18" charset="0"/>
              </a:rPr>
              <a:t>където</a:t>
            </a:r>
            <a:r>
              <a:rPr lang="ru-RU" sz="1600" dirty="0">
                <a:latin typeface="Times New Roman" panose="02020603050405020304" pitchFamily="18" charset="0"/>
                <a:cs typeface="Times New Roman" panose="02020603050405020304" pitchFamily="18" charset="0"/>
              </a:rPr>
              <a:t> на </a:t>
            </a:r>
            <a:r>
              <a:rPr lang="ru-RU" sz="1600" dirty="0" err="1">
                <a:latin typeface="Times New Roman" panose="02020603050405020304" pitchFamily="18" charset="0"/>
                <a:cs typeface="Times New Roman" panose="02020603050405020304" pitchFamily="18" charset="0"/>
              </a:rPr>
              <a:t>участниците</a:t>
            </a:r>
            <a:r>
              <a:rPr lang="ru-RU" sz="1600" dirty="0">
                <a:latin typeface="Times New Roman" panose="02020603050405020304" pitchFamily="18" charset="0"/>
                <a:cs typeface="Times New Roman" panose="02020603050405020304" pitchFamily="18" charset="0"/>
              </a:rPr>
              <a:t> се поставят </a:t>
            </a:r>
            <a:r>
              <a:rPr lang="ru-RU" sz="1600" dirty="0" err="1">
                <a:latin typeface="Times New Roman" panose="02020603050405020304" pitchFamily="18" charset="0"/>
                <a:cs typeface="Times New Roman" panose="02020603050405020304" pitchFamily="18" charset="0"/>
              </a:rPr>
              <a:t>различни</a:t>
            </a:r>
            <a:r>
              <a:rPr lang="ru-RU" sz="1600" dirty="0">
                <a:latin typeface="Times New Roman" panose="02020603050405020304" pitchFamily="18" charset="0"/>
                <a:cs typeface="Times New Roman" panose="02020603050405020304" pitchFamily="18" charset="0"/>
              </a:rPr>
              <a:t> задачи с </a:t>
            </a:r>
            <a:r>
              <a:rPr lang="ru-RU" sz="1600" dirty="0" err="1">
                <a:latin typeface="Times New Roman" panose="02020603050405020304" pitchFamily="18" charset="0"/>
                <a:cs typeface="Times New Roman" panose="02020603050405020304" pitchFamily="18" charset="0"/>
              </a:rPr>
              <a:t>крайна</a:t>
            </a:r>
            <a:r>
              <a:rPr lang="ru-RU" sz="1600" dirty="0">
                <a:latin typeface="Times New Roman" panose="02020603050405020304" pitchFamily="18" charset="0"/>
                <a:cs typeface="Times New Roman" panose="02020603050405020304" pitchFamily="18" charset="0"/>
              </a:rPr>
              <a:t> цел самоубийство. </a:t>
            </a:r>
            <a:r>
              <a:rPr lang="ru-RU" sz="1600" dirty="0" err="1">
                <a:latin typeface="Times New Roman" panose="02020603050405020304" pitchFamily="18" charset="0"/>
                <a:cs typeface="Times New Roman" panose="02020603050405020304" pitchFamily="18" charset="0"/>
              </a:rPr>
              <a:t>Историята</a:t>
            </a:r>
            <a:r>
              <a:rPr lang="ru-RU" sz="1600" dirty="0">
                <a:latin typeface="Times New Roman" panose="02020603050405020304" pitchFamily="18" charset="0"/>
                <a:cs typeface="Times New Roman" panose="02020603050405020304" pitchFamily="18" charset="0"/>
              </a:rPr>
              <a:t> за </a:t>
            </a:r>
            <a:r>
              <a:rPr lang="ru-RU" sz="1600" dirty="0" err="1">
                <a:latin typeface="Times New Roman" panose="02020603050405020304" pitchFamily="18" charset="0"/>
                <a:cs typeface="Times New Roman" panose="02020603050405020304" pitchFamily="18" charset="0"/>
              </a:rPr>
              <a:t>играта</a:t>
            </a:r>
            <a:r>
              <a:rPr lang="en-US"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a:t>
            </a:r>
            <a:r>
              <a:rPr lang="ru-RU" sz="1600" b="1" dirty="0">
                <a:effectLst/>
              </a:rPr>
              <a:t>Синий кит</a:t>
            </a:r>
            <a:r>
              <a:rPr lang="bg-BG" sz="1600" b="1" dirty="0">
                <a:effectLst/>
              </a:rPr>
              <a:t>“</a:t>
            </a:r>
            <a:r>
              <a:rPr lang="ru-RU" sz="1600" b="1"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възниква</a:t>
            </a:r>
            <a:r>
              <a:rPr lang="ru-RU" sz="1600" dirty="0">
                <a:latin typeface="Times New Roman" panose="02020603050405020304" pitchFamily="18" charset="0"/>
                <a:cs typeface="Times New Roman" panose="02020603050405020304" pitchFamily="18" charset="0"/>
              </a:rPr>
              <a:t> в Русия </a:t>
            </a:r>
            <a:r>
              <a:rPr lang="ru-RU" sz="1600" dirty="0" err="1">
                <a:latin typeface="Times New Roman" panose="02020603050405020304" pitchFamily="18" charset="0"/>
                <a:cs typeface="Times New Roman" panose="02020603050405020304" pitchFamily="18" charset="0"/>
              </a:rPr>
              <a:t>през</a:t>
            </a:r>
            <a:r>
              <a:rPr lang="ru-RU" sz="1600" dirty="0">
                <a:latin typeface="Times New Roman" panose="02020603050405020304" pitchFamily="18" charset="0"/>
                <a:cs typeface="Times New Roman" panose="02020603050405020304" pitchFamily="18" charset="0"/>
              </a:rPr>
              <a:t> 2015 г. </a:t>
            </a:r>
            <a:r>
              <a:rPr lang="ru-RU" sz="1600" dirty="0" err="1">
                <a:latin typeface="Times New Roman" panose="02020603050405020304" pitchFamily="18" charset="0"/>
                <a:cs typeface="Times New Roman" panose="02020603050405020304" pitchFamily="18" charset="0"/>
              </a:rPr>
              <a:t>Получава</a:t>
            </a:r>
            <a:r>
              <a:rPr lang="ru-RU" sz="1600" dirty="0">
                <a:latin typeface="Times New Roman" panose="02020603050405020304" pitchFamily="18" charset="0"/>
                <a:cs typeface="Times New Roman" panose="02020603050405020304" pitchFamily="18" charset="0"/>
              </a:rPr>
              <a:t> широка </a:t>
            </a:r>
            <a:r>
              <a:rPr lang="ru-RU" sz="1600" dirty="0" err="1">
                <a:latin typeface="Times New Roman" panose="02020603050405020304" pitchFamily="18" charset="0"/>
                <a:cs typeface="Times New Roman" panose="02020603050405020304" pitchFamily="18" charset="0"/>
              </a:rPr>
              <a:t>популярност</a:t>
            </a:r>
            <a:r>
              <a:rPr lang="ru-RU" sz="1600" dirty="0">
                <a:latin typeface="Times New Roman" panose="02020603050405020304" pitchFamily="18" charset="0"/>
                <a:cs typeface="Times New Roman" panose="02020603050405020304" pitchFamily="18" charset="0"/>
              </a:rPr>
              <a:t> благодарение на публикация на </a:t>
            </a:r>
            <a:r>
              <a:rPr lang="ru-RU" sz="1600" dirty="0" err="1">
                <a:latin typeface="Times New Roman" panose="02020603050405020304" pitchFamily="18" charset="0"/>
                <a:cs typeface="Times New Roman" panose="02020603050405020304" pitchFamily="18" charset="0"/>
              </a:rPr>
              <a:t>руската</a:t>
            </a:r>
            <a:r>
              <a:rPr lang="ru-RU" sz="1600" dirty="0">
                <a:latin typeface="Times New Roman" panose="02020603050405020304" pitchFamily="18" charset="0"/>
                <a:cs typeface="Times New Roman" panose="02020603050405020304" pitchFamily="18" charset="0"/>
              </a:rPr>
              <a:t> журналистка </a:t>
            </a:r>
            <a:r>
              <a:rPr lang="ru-RU" sz="1600" dirty="0" err="1">
                <a:latin typeface="Times New Roman" panose="02020603050405020304" pitchFamily="18" charset="0"/>
                <a:cs typeface="Times New Roman" panose="02020603050405020304" pitchFamily="18" charset="0"/>
              </a:rPr>
              <a:t>Мурсалиева</a:t>
            </a:r>
            <a:r>
              <a:rPr lang="ru-RU" sz="1600" dirty="0">
                <a:latin typeface="Times New Roman" panose="02020603050405020304" pitchFamily="18" charset="0"/>
                <a:cs typeface="Times New Roman" panose="02020603050405020304" pitchFamily="18" charset="0"/>
              </a:rPr>
              <a:t>. В </a:t>
            </a:r>
            <a:r>
              <a:rPr lang="ru-RU" sz="1600" dirty="0" err="1">
                <a:latin typeface="Times New Roman" panose="02020603050405020304" pitchFamily="18" charset="0"/>
                <a:cs typeface="Times New Roman" panose="02020603050405020304" pitchFamily="18" charset="0"/>
              </a:rPr>
              <a:t>статията</a:t>
            </a:r>
            <a:r>
              <a:rPr lang="ru-RU" sz="1600" dirty="0">
                <a:latin typeface="Times New Roman" panose="02020603050405020304" pitchFamily="18" charset="0"/>
                <a:cs typeface="Times New Roman" panose="02020603050405020304" pitchFamily="18" charset="0"/>
              </a:rPr>
              <a:t> си </a:t>
            </a:r>
            <a:r>
              <a:rPr lang="ru-RU" sz="1600" dirty="0" err="1">
                <a:latin typeface="Times New Roman" panose="02020603050405020304" pitchFamily="18" charset="0"/>
                <a:cs typeface="Times New Roman" panose="02020603050405020304" pitchFamily="18" charset="0"/>
              </a:rPr>
              <a:t>Мурсалиева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твърди</a:t>
            </a:r>
            <a:r>
              <a:rPr lang="ru-RU" sz="1600" dirty="0">
                <a:latin typeface="Times New Roman" panose="02020603050405020304" pitchFamily="18" charset="0"/>
                <a:cs typeface="Times New Roman" panose="02020603050405020304" pitchFamily="18" charset="0"/>
              </a:rPr>
              <a:t>, че в </a:t>
            </a:r>
            <a:r>
              <a:rPr lang="ru-RU" sz="1600" dirty="0" err="1">
                <a:latin typeface="Times New Roman" panose="02020603050405020304" pitchFamily="18" charset="0"/>
                <a:cs typeface="Times New Roman" panose="02020603050405020304" pitchFamily="18" charset="0"/>
              </a:rPr>
              <a:t>резултат</a:t>
            </a:r>
            <a:r>
              <a:rPr lang="ru-RU" sz="1600" dirty="0">
                <a:latin typeface="Times New Roman" panose="02020603050405020304" pitchFamily="18" charset="0"/>
                <a:cs typeface="Times New Roman" panose="02020603050405020304" pitchFamily="18" charset="0"/>
              </a:rPr>
              <a:t> на </a:t>
            </a:r>
            <a:r>
              <a:rPr lang="ru-RU" sz="1600" dirty="0" err="1">
                <a:latin typeface="Times New Roman" panose="02020603050405020304" pitchFamily="18" charset="0"/>
                <a:cs typeface="Times New Roman" panose="02020603050405020304" pitchFamily="18" charset="0"/>
              </a:rPr>
              <a:t>тази</a:t>
            </a:r>
            <a:r>
              <a:rPr lang="ru-RU" sz="1600" dirty="0">
                <a:latin typeface="Times New Roman" panose="02020603050405020304" pitchFamily="18" charset="0"/>
                <a:cs typeface="Times New Roman" panose="02020603050405020304" pitchFamily="18" charset="0"/>
              </a:rPr>
              <a:t> „игра“ 130 </a:t>
            </a:r>
            <a:r>
              <a:rPr lang="ru-RU" sz="1600" dirty="0" err="1">
                <a:latin typeface="Times New Roman" panose="02020603050405020304" pitchFamily="18" charset="0"/>
                <a:cs typeface="Times New Roman" panose="02020603050405020304" pitchFamily="18" charset="0"/>
              </a:rPr>
              <a:t>руски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тийнейджъри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a:t>
            </a:r>
            <a:r>
              <a:rPr lang="ru-RU" sz="1600" dirty="0">
                <a:latin typeface="Times New Roman" panose="02020603050405020304" pitchFamily="18" charset="0"/>
                <a:cs typeface="Times New Roman" panose="02020603050405020304" pitchFamily="18" charset="0"/>
              </a:rPr>
              <a:t> се </a:t>
            </a:r>
            <a:r>
              <a:rPr lang="ru-RU" sz="1600" dirty="0" err="1">
                <a:latin typeface="Times New Roman" panose="02020603050405020304" pitchFamily="18" charset="0"/>
                <a:cs typeface="Times New Roman" panose="02020603050405020304" pitchFamily="18" charset="0"/>
              </a:rPr>
              <a:t>самоубили</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нещо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което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впоследствие</a:t>
            </a:r>
            <a:r>
              <a:rPr lang="ru-RU" sz="1600" dirty="0">
                <a:latin typeface="Times New Roman" panose="02020603050405020304" pitchFamily="18" charset="0"/>
                <a:cs typeface="Times New Roman" panose="02020603050405020304" pitchFamily="18" charset="0"/>
              </a:rPr>
              <a:t> не </a:t>
            </a:r>
            <a:r>
              <a:rPr lang="ru-RU" sz="1600" dirty="0" err="1">
                <a:latin typeface="Times New Roman" panose="02020603050405020304" pitchFamily="18" charset="0"/>
                <a:cs typeface="Times New Roman" panose="02020603050405020304" pitchFamily="18" charset="0"/>
              </a:rPr>
              <a:t>намира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никакво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потвърждение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Според</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разпространената</a:t>
            </a:r>
            <a:r>
              <a:rPr lang="ru-RU" sz="1600" dirty="0">
                <a:latin typeface="Times New Roman" panose="02020603050405020304" pitchFamily="18" charset="0"/>
                <a:cs typeface="Times New Roman" panose="02020603050405020304" pitchFamily="18" charset="0"/>
              </a:rPr>
              <a:t> легенда „</a:t>
            </a:r>
            <a:r>
              <a:rPr lang="ru-RU" sz="1600" dirty="0" err="1">
                <a:latin typeface="Times New Roman" panose="02020603050405020304" pitchFamily="18" charset="0"/>
                <a:cs typeface="Times New Roman" panose="02020603050405020304" pitchFamily="18" charset="0"/>
              </a:rPr>
              <a:t>играта</a:t>
            </a:r>
            <a:r>
              <a:rPr lang="ru-RU" sz="1600" dirty="0">
                <a:latin typeface="Times New Roman" panose="02020603050405020304" pitchFamily="18" charset="0"/>
                <a:cs typeface="Times New Roman" panose="02020603050405020304" pitchFamily="18" charset="0"/>
              </a:rPr>
              <a:t>“ се </a:t>
            </a:r>
            <a:r>
              <a:rPr lang="ru-RU" sz="1600" dirty="0" err="1">
                <a:latin typeface="Times New Roman" panose="02020603050405020304" pitchFamily="18" charset="0"/>
                <a:cs typeface="Times New Roman" panose="02020603050405020304" pitchFamily="18" charset="0"/>
              </a:rPr>
              <a:t>състои</a:t>
            </a:r>
            <a:r>
              <a:rPr lang="ru-RU" sz="1600" dirty="0">
                <a:latin typeface="Times New Roman" panose="02020603050405020304" pitchFamily="18" charset="0"/>
                <a:cs typeface="Times New Roman" panose="02020603050405020304" pitchFamily="18" charset="0"/>
              </a:rPr>
              <a:t> от серия от 50 </a:t>
            </a:r>
            <a:r>
              <a:rPr lang="ru-RU" sz="1600" dirty="0" err="1">
                <a:latin typeface="Times New Roman" panose="02020603050405020304" pitchFamily="18" charset="0"/>
                <a:cs typeface="Times New Roman" panose="02020603050405020304" pitchFamily="18" charset="0"/>
              </a:rPr>
              <a:t>предизвикателства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възлагани</a:t>
            </a:r>
            <a:r>
              <a:rPr lang="ru-RU" sz="1600" dirty="0">
                <a:latin typeface="Times New Roman" panose="02020603050405020304" pitchFamily="18" charset="0"/>
                <a:cs typeface="Times New Roman" panose="02020603050405020304" pitchFamily="18" charset="0"/>
              </a:rPr>
              <a:t> на </a:t>
            </a:r>
            <a:r>
              <a:rPr lang="ru-RU" sz="1600" dirty="0" err="1">
                <a:latin typeface="Times New Roman" panose="02020603050405020304" pitchFamily="18" charset="0"/>
                <a:cs typeface="Times New Roman" panose="02020603050405020304" pitchFamily="18" charset="0"/>
              </a:rPr>
              <a:t>играчите</a:t>
            </a:r>
            <a:r>
              <a:rPr lang="ru-RU" sz="1600" dirty="0">
                <a:latin typeface="Times New Roman" panose="02020603050405020304" pitchFamily="18" charset="0"/>
                <a:cs typeface="Times New Roman" panose="02020603050405020304" pitchFamily="18" charset="0"/>
              </a:rPr>
              <a:t> от </a:t>
            </a:r>
            <a:r>
              <a:rPr lang="ru-RU" sz="1600" dirty="0" err="1">
                <a:latin typeface="Times New Roman" panose="02020603050405020304" pitchFamily="18" charset="0"/>
                <a:cs typeface="Times New Roman" panose="02020603050405020304" pitchFamily="18" charset="0"/>
              </a:rPr>
              <a:t>администраторите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куратори</a:t>
            </a:r>
            <a:r>
              <a:rPr lang="ru-RU" sz="1600" dirty="0">
                <a:latin typeface="Times New Roman" panose="02020603050405020304" pitchFamily="18" charset="0"/>
                <a:cs typeface="Times New Roman" panose="02020603050405020304" pitchFamily="18" charset="0"/>
              </a:rPr>
              <a:t>) за период от 50 дни, </a:t>
            </a:r>
            <a:r>
              <a:rPr lang="ru-RU" sz="1600" dirty="0" err="1">
                <a:latin typeface="Times New Roman" panose="02020603050405020304" pitchFamily="18" charset="0"/>
                <a:cs typeface="Times New Roman" panose="02020603050405020304" pitchFamily="18" charset="0"/>
              </a:rPr>
              <a:t>като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последното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предизвикателство</a:t>
            </a:r>
            <a:r>
              <a:rPr lang="ru-RU" sz="1600" dirty="0">
                <a:latin typeface="Times New Roman" panose="02020603050405020304" pitchFamily="18" charset="0"/>
                <a:cs typeface="Times New Roman" panose="02020603050405020304" pitchFamily="18" charset="0"/>
              </a:rPr>
              <a:t> е </a:t>
            </a:r>
            <a:r>
              <a:rPr lang="ru-RU" sz="1600" dirty="0" err="1">
                <a:latin typeface="Times New Roman" panose="02020603050405020304" pitchFamily="18" charset="0"/>
                <a:cs typeface="Times New Roman" panose="02020603050405020304" pitchFamily="18" charset="0"/>
              </a:rPr>
              <a:t>играещият</a:t>
            </a:r>
            <a:r>
              <a:rPr lang="ru-RU" sz="1600" dirty="0">
                <a:latin typeface="Times New Roman" panose="02020603050405020304" pitchFamily="18" charset="0"/>
                <a:cs typeface="Times New Roman" panose="02020603050405020304" pitchFamily="18" charset="0"/>
              </a:rPr>
              <a:t> да </a:t>
            </a:r>
            <a:r>
              <a:rPr lang="ru-RU" sz="1600" dirty="0" err="1">
                <a:latin typeface="Times New Roman" panose="02020603050405020304" pitchFamily="18" charset="0"/>
                <a:cs typeface="Times New Roman" panose="02020603050405020304" pitchFamily="18" charset="0"/>
              </a:rPr>
              <a:t>извърши</a:t>
            </a:r>
            <a:r>
              <a:rPr lang="ru-RU" sz="1600" dirty="0">
                <a:latin typeface="Times New Roman" panose="02020603050405020304" pitchFamily="18" charset="0"/>
                <a:cs typeface="Times New Roman" panose="02020603050405020304" pitchFamily="18" charset="0"/>
              </a:rPr>
              <a:t> самоубийство. </a:t>
            </a:r>
            <a:r>
              <a:rPr lang="ru-RU" sz="1600" dirty="0" err="1">
                <a:latin typeface="Times New Roman" panose="02020603050405020304" pitchFamily="18" charset="0"/>
                <a:cs typeface="Times New Roman" panose="02020603050405020304" pitchFamily="18" charset="0"/>
              </a:rPr>
              <a:t>Идеята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идва</a:t>
            </a:r>
            <a:r>
              <a:rPr lang="ru-RU" sz="1600" dirty="0">
                <a:latin typeface="Times New Roman" panose="02020603050405020304" pitchFamily="18" charset="0"/>
                <a:cs typeface="Times New Roman" panose="02020603050405020304" pitchFamily="18" charset="0"/>
              </a:rPr>
              <a:t> от </a:t>
            </a:r>
            <a:r>
              <a:rPr lang="ru-RU" sz="1600" dirty="0" err="1">
                <a:latin typeface="Times New Roman" panose="02020603050405020304" pitchFamily="18" charset="0"/>
                <a:cs typeface="Times New Roman" panose="02020603050405020304" pitchFamily="18" charset="0"/>
              </a:rPr>
              <a:t>новелата</a:t>
            </a:r>
            <a:r>
              <a:rPr lang="ru-RU" sz="1600" dirty="0">
                <a:latin typeface="Times New Roman" panose="02020603050405020304" pitchFamily="18" charset="0"/>
                <a:cs typeface="Times New Roman" panose="02020603050405020304" pitchFamily="18" charset="0"/>
              </a:rPr>
              <a:t> на 17-годишна </a:t>
            </a:r>
            <a:r>
              <a:rPr lang="ru-RU" sz="1600" dirty="0" err="1">
                <a:latin typeface="Times New Roman" panose="02020603050405020304" pitchFamily="18" charset="0"/>
                <a:cs typeface="Times New Roman" panose="02020603050405020304" pitchFamily="18" charset="0"/>
              </a:rPr>
              <a:t>руска</a:t>
            </a:r>
            <a:r>
              <a:rPr lang="ru-RU" sz="1600" dirty="0">
                <a:latin typeface="Times New Roman" panose="02020603050405020304" pitchFamily="18" charset="0"/>
                <a:cs typeface="Times New Roman" panose="02020603050405020304" pitchFamily="18" charset="0"/>
              </a:rPr>
              <a:t> авторка, написала под псевдонима Стейси Крамер, „50 дни до </a:t>
            </a:r>
            <a:r>
              <a:rPr lang="ru-RU" sz="1600" dirty="0" err="1">
                <a:latin typeface="Times New Roman" panose="02020603050405020304" pitchFamily="18" charset="0"/>
                <a:cs typeface="Times New Roman" panose="02020603050405020304" pitchFamily="18" charset="0"/>
              </a:rPr>
              <a:t>моето</a:t>
            </a:r>
            <a:r>
              <a:rPr lang="ru-RU" sz="1600" dirty="0">
                <a:latin typeface="Times New Roman" panose="02020603050405020304" pitchFamily="18" charset="0"/>
                <a:cs typeface="Times New Roman" panose="02020603050405020304" pitchFamily="18" charset="0"/>
              </a:rPr>
              <a:t> самоубийство</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a:t>
            </a:r>
          </a:p>
          <a:p>
            <a:pPr marL="457200" indent="-457200" algn="just">
              <a:buAutoNum type="arabicPeriod"/>
            </a:pP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В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тази</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1"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субкултура</a:t>
            </a:r>
            <a:r>
              <a:rPr kumimoji="0" lang="ru-RU" sz="16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започват</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да се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използват</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различни</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хаштагове</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като</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f56, f58, „Синий кит“, „Море китов“, „Тихий дом“ </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и т.н. и се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обсъжда</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нашироко</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темата</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за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смъртта</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и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самоубийството</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Междувременно</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обаче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сензационната</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легенда е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подхваната</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съседни</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Русия</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страни</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а после – и в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други</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държави</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по света. В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България</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сензацията</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гръмва</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през</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февруари</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2017 г. и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продължава</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до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началото</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март, след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като</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Националният</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център</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за безопасен интернет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заедно</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 ГДБОП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провеждат</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разследване</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и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установяват</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че става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въпрос</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за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градски</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6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мит</a:t>
            </a:r>
            <a:r>
              <a:rPr kumimoji="0" lang="ru-RU" sz="1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Въпреки</a:t>
            </a:r>
            <a:r>
              <a:rPr lang="ru-RU" sz="1600" dirty="0">
                <a:latin typeface="Times New Roman" panose="02020603050405020304" pitchFamily="18" charset="0"/>
                <a:cs typeface="Times New Roman" panose="02020603050405020304" pitchFamily="18" charset="0"/>
              </a:rPr>
              <a:t> че не </a:t>
            </a:r>
            <a:r>
              <a:rPr lang="ru-RU" sz="1600" dirty="0" err="1">
                <a:latin typeface="Times New Roman" panose="02020603050405020304" pitchFamily="18" charset="0"/>
                <a:cs typeface="Times New Roman" panose="02020603050405020304" pitchFamily="18" charset="0"/>
              </a:rPr>
              <a:t>съществува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като</a:t>
            </a:r>
            <a:r>
              <a:rPr lang="ru-RU" sz="1600" dirty="0">
                <a:latin typeface="Times New Roman" panose="02020603050405020304" pitchFamily="18" charset="0"/>
                <a:cs typeface="Times New Roman" panose="02020603050405020304" pitchFamily="18" charset="0"/>
              </a:rPr>
              <a:t> игра, </a:t>
            </a:r>
            <a:r>
              <a:rPr lang="ru-RU" sz="1600" dirty="0" err="1">
                <a:latin typeface="Times New Roman" panose="02020603050405020304" pitchFamily="18" charset="0"/>
                <a:cs typeface="Times New Roman" panose="02020603050405020304" pitchFamily="18" charset="0"/>
              </a:rPr>
              <a:t>легендата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крие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реални</a:t>
            </a:r>
            <a:r>
              <a:rPr lang="ru-RU" sz="1600" dirty="0">
                <a:latin typeface="Times New Roman" panose="02020603050405020304" pitchFamily="18" charset="0"/>
                <a:cs typeface="Times New Roman" panose="02020603050405020304" pitchFamily="18" charset="0"/>
              </a:rPr>
              <a:t> опасности от </a:t>
            </a:r>
            <a:r>
              <a:rPr lang="ru-RU" sz="1600" dirty="0" err="1">
                <a:latin typeface="Times New Roman" panose="02020603050405020304" pitchFamily="18" charset="0"/>
                <a:cs typeface="Times New Roman" panose="02020603050405020304" pitchFamily="18" charset="0"/>
              </a:rPr>
              <a:t>използването</a:t>
            </a:r>
            <a:r>
              <a:rPr lang="ru-RU" sz="1600" dirty="0">
                <a:latin typeface="Times New Roman" panose="02020603050405020304" pitchFamily="18" charset="0"/>
                <a:cs typeface="Times New Roman" panose="02020603050405020304" pitchFamily="18" charset="0"/>
              </a:rPr>
              <a:t> ѝ от </a:t>
            </a:r>
            <a:r>
              <a:rPr lang="ru-RU" sz="1600" dirty="0" err="1">
                <a:latin typeface="Times New Roman" panose="02020603050405020304" pitchFamily="18" charset="0"/>
                <a:cs typeface="Times New Roman" panose="02020603050405020304" pitchFamily="18" charset="0"/>
              </a:rPr>
              <a:t>непълнолетни</a:t>
            </a:r>
            <a:r>
              <a:rPr lang="ru-RU" sz="1600" dirty="0">
                <a:latin typeface="Times New Roman" panose="02020603050405020304" pitchFamily="18" charset="0"/>
                <a:cs typeface="Times New Roman" panose="02020603050405020304" pitchFamily="18" charset="0"/>
              </a:rPr>
              <a:t> с цел да </a:t>
            </a:r>
            <a:r>
              <a:rPr lang="ru-RU" sz="1600" dirty="0" err="1">
                <a:latin typeface="Times New Roman" panose="02020603050405020304" pitchFamily="18" charset="0"/>
                <a:cs typeface="Times New Roman" panose="02020603050405020304" pitchFamily="18" charset="0"/>
              </a:rPr>
              <a:t>сплашват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техни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връстници</a:t>
            </a:r>
            <a:r>
              <a:rPr lang="ru-RU" sz="1600" dirty="0">
                <a:latin typeface="Times New Roman" panose="02020603050405020304" pitchFamily="18" charset="0"/>
                <a:cs typeface="Times New Roman" panose="02020603050405020304" pitchFamily="18" charset="0"/>
              </a:rPr>
              <a:t>. Всяка година в света се </a:t>
            </a:r>
            <a:r>
              <a:rPr lang="ru-RU" sz="1600" dirty="0" err="1">
                <a:latin typeface="Times New Roman" panose="02020603050405020304" pitchFamily="18" charset="0"/>
                <a:cs typeface="Times New Roman" panose="02020603050405020304" pitchFamily="18" charset="0"/>
              </a:rPr>
              <a:t>докладват</a:t>
            </a:r>
            <a:r>
              <a:rPr lang="ru-RU" sz="1600" dirty="0">
                <a:latin typeface="Times New Roman" panose="02020603050405020304" pitchFamily="18" charset="0"/>
                <a:cs typeface="Times New Roman" panose="02020603050405020304" pitchFamily="18" charset="0"/>
              </a:rPr>
              <a:t> случаи на детски самоубийства, много от </a:t>
            </a:r>
            <a:r>
              <a:rPr lang="ru-RU" sz="1600" dirty="0" err="1">
                <a:latin typeface="Times New Roman" panose="02020603050405020304" pitchFamily="18" charset="0"/>
                <a:cs typeface="Times New Roman" panose="02020603050405020304" pitchFamily="18" charset="0"/>
              </a:rPr>
              <a:t>които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свързани</a:t>
            </a:r>
            <a:r>
              <a:rPr lang="ru-RU" sz="1600" dirty="0">
                <a:latin typeface="Times New Roman" panose="02020603050405020304" pitchFamily="18" charset="0"/>
                <a:cs typeface="Times New Roman" panose="02020603050405020304" pitchFamily="18" charset="0"/>
              </a:rPr>
              <a:t> с </a:t>
            </a:r>
            <a:r>
              <a:rPr lang="ru-RU" sz="1600" dirty="0" err="1">
                <a:latin typeface="Times New Roman" panose="02020603050405020304" pitchFamily="18" charset="0"/>
                <a:cs typeface="Times New Roman" panose="02020603050405020304" pitchFamily="18" charset="0"/>
              </a:rPr>
              <a:t>подобни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групи</a:t>
            </a:r>
            <a:r>
              <a:rPr lang="ru-RU" sz="1600" dirty="0">
                <a:latin typeface="Times New Roman" panose="02020603050405020304" pitchFamily="18" charset="0"/>
                <a:cs typeface="Times New Roman" panose="02020603050405020304" pitchFamily="18" charset="0"/>
              </a:rPr>
              <a:t>. </a:t>
            </a:r>
          </a:p>
          <a:p>
            <a:pPr marL="457200" indent="-457200" algn="just">
              <a:buAutoNum type="arabicPeriod"/>
            </a:pPr>
            <a:endParaRPr lang="ru-RU" sz="2000" dirty="0">
              <a:latin typeface="Times New Roman" panose="02020603050405020304" pitchFamily="18" charset="0"/>
              <a:cs typeface="Times New Roman" panose="02020603050405020304" pitchFamily="18" charset="0"/>
            </a:endParaRPr>
          </a:p>
          <a:p>
            <a:pPr marL="457200" indent="-457200" algn="just">
              <a:buAutoNum type="arabicPeriod"/>
            </a:pPr>
            <a:r>
              <a:rPr lang="ru-RU" sz="2000" b="1" dirty="0" err="1">
                <a:latin typeface="Times New Roman" panose="02020603050405020304" pitchFamily="18" charset="0"/>
                <a:cs typeface="Times New Roman" panose="02020603050405020304" pitchFamily="18" charset="0"/>
              </a:rPr>
              <a:t>Несъзнателно</a:t>
            </a:r>
            <a:r>
              <a:rPr lang="ru-RU" sz="2000" b="1" dirty="0">
                <a:latin typeface="Times New Roman" panose="02020603050405020304" pitchFamily="18" charset="0"/>
                <a:cs typeface="Times New Roman" panose="02020603050405020304" pitchFamily="18" charset="0"/>
              </a:rPr>
              <a:t> участие на </a:t>
            </a:r>
            <a:r>
              <a:rPr lang="ru-RU" sz="2000" b="1" dirty="0" err="1">
                <a:latin typeface="Times New Roman" panose="02020603050405020304" pitchFamily="18" charset="0"/>
                <a:cs typeface="Times New Roman" panose="02020603050405020304" pitchFamily="18" charset="0"/>
              </a:rPr>
              <a:t>подрастващия</a:t>
            </a:r>
            <a:r>
              <a:rPr lang="ru-RU" sz="2000" b="1" dirty="0">
                <a:latin typeface="Times New Roman" panose="02020603050405020304" pitchFamily="18" charset="0"/>
                <a:cs typeface="Times New Roman" panose="02020603050405020304" pitchFamily="18" charset="0"/>
              </a:rPr>
              <a:t>  в </a:t>
            </a:r>
            <a:r>
              <a:rPr lang="ru-RU" sz="2000" b="1" dirty="0" err="1">
                <a:latin typeface="Times New Roman" panose="02020603050405020304" pitchFamily="18" charset="0"/>
                <a:cs typeface="Times New Roman" panose="02020603050405020304" pitchFamily="18" charset="0"/>
              </a:rPr>
              <a:t>частни</a:t>
            </a:r>
            <a:r>
              <a:rPr lang="ru-RU" sz="2000" b="1" dirty="0">
                <a:latin typeface="Times New Roman" panose="02020603050405020304" pitchFamily="18" charset="0"/>
                <a:cs typeface="Times New Roman" panose="02020603050405020304" pitchFamily="18" charset="0"/>
              </a:rPr>
              <a:t> разговори за „</a:t>
            </a:r>
            <a:r>
              <a:rPr lang="ru-RU" sz="2000" b="1" dirty="0" err="1">
                <a:latin typeface="Times New Roman" panose="02020603050405020304" pitchFamily="18" charset="0"/>
                <a:cs typeface="Times New Roman" panose="02020603050405020304" pitchFamily="18" charset="0"/>
              </a:rPr>
              <a:t>възрастни</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които</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могат</a:t>
            </a:r>
            <a:r>
              <a:rPr lang="ru-RU" sz="2000" b="1" dirty="0">
                <a:latin typeface="Times New Roman" panose="02020603050405020304" pitchFamily="18" charset="0"/>
                <a:cs typeface="Times New Roman" panose="02020603050405020304" pitchFamily="18" charset="0"/>
              </a:rPr>
              <a:t> да </a:t>
            </a:r>
            <a:r>
              <a:rPr lang="ru-RU" sz="2000" b="1" dirty="0" err="1">
                <a:latin typeface="Times New Roman" panose="02020603050405020304" pitchFamily="18" charset="0"/>
                <a:cs typeface="Times New Roman" panose="02020603050405020304" pitchFamily="18" charset="0"/>
              </a:rPr>
              <a:t>бъдат</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придружени</a:t>
            </a:r>
            <a:r>
              <a:rPr lang="ru-RU" sz="2000" b="1" dirty="0">
                <a:latin typeface="Times New Roman" panose="02020603050405020304" pitchFamily="18" charset="0"/>
                <a:cs typeface="Times New Roman" panose="02020603050405020304" pitchFamily="18" charset="0"/>
              </a:rPr>
              <a:t> от </a:t>
            </a:r>
            <a:r>
              <a:rPr lang="ru-RU" sz="2000" b="1" dirty="0" err="1">
                <a:latin typeface="Times New Roman" panose="02020603050405020304" pitchFamily="18" charset="0"/>
                <a:cs typeface="Times New Roman" panose="02020603050405020304" pitchFamily="18" charset="0"/>
              </a:rPr>
              <a:t>споделяне</a:t>
            </a:r>
            <a:r>
              <a:rPr lang="ru-RU" sz="2000" b="1" dirty="0">
                <a:latin typeface="Times New Roman" panose="02020603050405020304" pitchFamily="18" charset="0"/>
                <a:cs typeface="Times New Roman" panose="02020603050405020304" pitchFamily="18" charset="0"/>
              </a:rPr>
              <a:t> на </a:t>
            </a:r>
            <a:r>
              <a:rPr lang="ru-RU" sz="2000" b="1" dirty="0" err="1">
                <a:latin typeface="Times New Roman" panose="02020603050405020304" pitchFamily="18" charset="0"/>
                <a:cs typeface="Times New Roman" panose="02020603050405020304" pitchFamily="18" charset="0"/>
              </a:rPr>
              <a:t>интимни</a:t>
            </a:r>
            <a:r>
              <a:rPr lang="ru-RU" sz="2000" b="1" dirty="0">
                <a:latin typeface="Times New Roman" panose="02020603050405020304" pitchFamily="18" charset="0"/>
                <a:cs typeface="Times New Roman" panose="02020603050405020304" pitchFamily="18" charset="0"/>
              </a:rPr>
              <a:t> снимки, </a:t>
            </a:r>
            <a:r>
              <a:rPr lang="ru-RU" sz="2000" b="1" dirty="0" err="1">
                <a:latin typeface="Times New Roman" panose="02020603050405020304" pitchFamily="18" charset="0"/>
                <a:cs typeface="Times New Roman" panose="02020603050405020304" pitchFamily="18" charset="0"/>
              </a:rPr>
              <a:t>показване</a:t>
            </a:r>
            <a:r>
              <a:rPr lang="ru-RU" sz="2000" b="1" dirty="0">
                <a:latin typeface="Times New Roman" panose="02020603050405020304" pitchFamily="18" charset="0"/>
                <a:cs typeface="Times New Roman" panose="02020603050405020304" pitchFamily="18" charset="0"/>
              </a:rPr>
              <a:t> на </a:t>
            </a:r>
            <a:r>
              <a:rPr lang="ru-RU" sz="2000" b="1" dirty="0" err="1">
                <a:latin typeface="Times New Roman" panose="02020603050405020304" pitchFamily="18" charset="0"/>
                <a:cs typeface="Times New Roman" panose="02020603050405020304" pitchFamily="18" charset="0"/>
              </a:rPr>
              <a:t>сексуални</a:t>
            </a:r>
            <a:r>
              <a:rPr lang="ru-RU" sz="2000" b="1" dirty="0">
                <a:latin typeface="Times New Roman" panose="02020603050405020304" pitchFamily="18" charset="0"/>
                <a:cs typeface="Times New Roman" panose="02020603050405020304" pitchFamily="18" charset="0"/>
              </a:rPr>
              <a:t> отклонения</a:t>
            </a:r>
            <a:r>
              <a:rPr lang="ru-RU"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40888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AB3B2597-095A-55D6-DFEA-9DEEBC42FAA2}"/>
              </a:ext>
            </a:extLst>
          </p:cNvPr>
          <p:cNvSpPr txBox="1"/>
          <p:nvPr/>
        </p:nvSpPr>
        <p:spPr>
          <a:xfrm>
            <a:off x="226243" y="461312"/>
            <a:ext cx="11670384"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ru-RU"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3. </a:t>
            </a:r>
            <a:r>
              <a:rPr kumimoji="0" lang="ru-RU" sz="2000" b="1"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Включване</a:t>
            </a:r>
            <a:r>
              <a:rPr kumimoji="0" lang="ru-RU"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2000" b="1"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тинейджъра</a:t>
            </a:r>
            <a:r>
              <a:rPr kumimoji="0" lang="ru-RU"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 интернет </a:t>
            </a:r>
            <a:r>
              <a:rPr kumimoji="0" lang="ru-RU" sz="2000" b="1"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групи</a:t>
            </a:r>
            <a:r>
              <a:rPr kumimoji="0" lang="ru-RU"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за </a:t>
            </a:r>
            <a:r>
              <a:rPr kumimoji="0" lang="ru-RU" sz="2000" b="1"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употреба</a:t>
            </a:r>
            <a:r>
              <a:rPr kumimoji="0" lang="ru-RU"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и </a:t>
            </a:r>
            <a:r>
              <a:rPr kumimoji="0" lang="ru-RU" sz="2000" b="1"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разпространение</a:t>
            </a:r>
            <a:r>
              <a:rPr kumimoji="0" lang="ru-RU"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2000" b="1"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наркотични</a:t>
            </a:r>
            <a:r>
              <a:rPr kumimoji="0" lang="ru-RU"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вещества. </a:t>
            </a:r>
            <a:r>
              <a:rPr kumimoji="0" lang="ru-RU" sz="2000" b="1" i="0"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Психеделията</a:t>
            </a:r>
            <a:r>
              <a:rPr kumimoji="0" lang="ru-RU"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е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субкултура</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хора,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употребяващи</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психеделични</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халюциногенни</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наркотици</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включваща</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психеделично</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изкуство</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и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психеделична</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музика</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произлизащи</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от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преживяванията</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артиста под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въздействието</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тези</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наркотици</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Терминът</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е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въведен</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за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първи</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път</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през</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1957 г. от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психиатъра</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Хъмфри</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Озмънд</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като</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определение на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халюциногенните</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наркотици</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 контекста на </a:t>
            </a:r>
            <a:r>
              <a:rPr kumimoji="0" lang="ru-RU" sz="20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психеделична</a:t>
            </a:r>
            <a:r>
              <a:rPr kumimoji="0" lang="ru-RU"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психотерапия.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Най-</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голямо</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безпокойство</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според</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учените</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е </a:t>
            </a:r>
            <a:r>
              <a:rPr kumimoji="0" lang="ru-RU" sz="20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създаването</a:t>
            </a:r>
            <a:r>
              <a:rPr kumimoji="0" lang="ru-RU" sz="2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и </a:t>
            </a:r>
            <a:r>
              <a:rPr kumimoji="0" lang="ru-RU" sz="20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използването</a:t>
            </a:r>
            <a:r>
              <a:rPr kumimoji="0" lang="ru-RU" sz="2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на </a:t>
            </a:r>
            <a:r>
              <a:rPr kumimoji="0" lang="ru-RU" sz="20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виртуална</a:t>
            </a:r>
            <a:r>
              <a:rPr kumimoji="0" lang="ru-RU" sz="2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ru-RU" sz="20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представа</a:t>
            </a:r>
            <a:r>
              <a:rPr kumimoji="0" lang="ru-RU" sz="2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за себе си, </a:t>
            </a:r>
            <a:r>
              <a:rPr kumimoji="0" lang="ru-RU" sz="20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която</a:t>
            </a:r>
            <a:r>
              <a:rPr kumimoji="0" lang="ru-RU" sz="2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се </a:t>
            </a:r>
            <a:r>
              <a:rPr kumimoji="0" lang="ru-RU" sz="20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различава</a:t>
            </a:r>
            <a:r>
              <a:rPr kumimoji="0" lang="ru-RU" sz="2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ru-RU" sz="20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значително</a:t>
            </a:r>
            <a:r>
              <a:rPr kumimoji="0" lang="ru-RU" sz="2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от </a:t>
            </a:r>
            <a:r>
              <a:rPr kumimoji="0" lang="ru-RU" sz="20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реалната</a:t>
            </a:r>
            <a:r>
              <a:rPr kumimoji="0" lang="ru-RU" sz="2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ru-RU" sz="20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личност</a:t>
            </a:r>
            <a:r>
              <a:rPr kumimoji="0" lang="ru-RU" sz="2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на </a:t>
            </a:r>
            <a:r>
              <a:rPr kumimoji="0" lang="ru-RU" sz="20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юношата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Постепенно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реалността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губи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своята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актуалност</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Д</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етето</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се чувства комфортно само в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измисления</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свят на интернет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събеседници</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и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компютърни</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игри</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Това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води до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социална</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неудовлетвореност</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тревожно-</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депресивни</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разстройства</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проблеми</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при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изграждането</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на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романтични</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отношения в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бъдеще</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4. Интернет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зависимостта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при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подрастващите</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се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усложнява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от </a:t>
            </a:r>
            <a:r>
              <a:rPr kumimoji="0" lang="ru-RU"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физически </a:t>
            </a:r>
            <a:r>
              <a:rPr kumimoji="0" lang="ru-RU" sz="2000" b="1"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симптоми</a:t>
            </a:r>
            <a:r>
              <a:rPr kumimoji="0" lang="ru-RU"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натискащо</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главоболие</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което</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наподобява</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2000" b="0"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мигрена</a:t>
            </a:r>
            <a:r>
              <a:rPr kumimoji="0" lang="ru-RU" sz="2000" b="0"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по сила и характер</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Монотонното</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разположение</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ръцете</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за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държане</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мишката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и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писане</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клавиатурата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екрана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смартфона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причинява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1" i="0"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синдром на </a:t>
            </a:r>
            <a:r>
              <a:rPr kumimoji="0" lang="ru-RU" sz="2000" b="1" i="0"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карпалния</a:t>
            </a:r>
            <a:r>
              <a:rPr kumimoji="0" lang="ru-RU" sz="2000" b="1" i="0"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канал</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Много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деца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изправени</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пред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бързо</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1"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влошаване</a:t>
            </a:r>
            <a:r>
              <a:rPr kumimoji="0" lang="ru-RU"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2000" b="1"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зрението</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синдром на "сухо око".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Седенето</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 неудобна поза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провокира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болки</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 </a:t>
            </a:r>
            <a:r>
              <a:rPr kumimoji="0" lang="ru-RU"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гърба</a:t>
            </a:r>
            <a:r>
              <a:rPr kumimoji="0" lang="ru-RU"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и врата.</a:t>
            </a:r>
          </a:p>
        </p:txBody>
      </p:sp>
    </p:spTree>
    <p:extLst>
      <p:ext uri="{BB962C8B-B14F-4D97-AF65-F5344CB8AC3E}">
        <p14:creationId xmlns:p14="http://schemas.microsoft.com/office/powerpoint/2010/main" val="1689056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2C460CF0-D30E-17AE-84FE-877809346955}"/>
              </a:ext>
            </a:extLst>
          </p:cNvPr>
          <p:cNvSpPr txBox="1"/>
          <p:nvPr/>
        </p:nvSpPr>
        <p:spPr>
          <a:xfrm>
            <a:off x="298515" y="613763"/>
            <a:ext cx="11594969" cy="5447645"/>
          </a:xfrm>
          <a:prstGeom prst="rect">
            <a:avLst/>
          </a:prstGeom>
          <a:noFill/>
        </p:spPr>
        <p:txBody>
          <a:bodyPr wrap="square">
            <a:spAutoFit/>
          </a:bodyPr>
          <a:lstStyle/>
          <a:p>
            <a:pPr algn="just"/>
            <a:r>
              <a:rPr lang="ru-RU" sz="2000" b="1" dirty="0">
                <a:latin typeface="Times New Roman" panose="02020603050405020304" pitchFamily="18" charset="0"/>
                <a:cs typeface="Times New Roman" panose="02020603050405020304" pitchFamily="18" charset="0"/>
              </a:rPr>
              <a:t>Диагноза </a:t>
            </a:r>
          </a:p>
          <a:p>
            <a:pPr algn="just"/>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родителите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забележат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прекомерна</a:t>
            </a:r>
            <a:r>
              <a:rPr lang="ru-RU" sz="2000" dirty="0">
                <a:latin typeface="Times New Roman" panose="02020603050405020304" pitchFamily="18" charset="0"/>
                <a:cs typeface="Times New Roman" panose="02020603050405020304" pitchFamily="18" charset="0"/>
              </a:rPr>
              <a:t> интернет </a:t>
            </a:r>
            <a:r>
              <a:rPr lang="ru-RU" sz="2000" dirty="0" err="1">
                <a:latin typeface="Times New Roman" panose="02020603050405020304" pitchFamily="18" charset="0"/>
                <a:cs typeface="Times New Roman" panose="02020603050405020304" pitchFamily="18" charset="0"/>
              </a:rPr>
              <a:t>употреба</a:t>
            </a:r>
            <a:r>
              <a:rPr lang="ru-RU" sz="2000" dirty="0">
                <a:latin typeface="Times New Roman" panose="02020603050405020304" pitchFamily="18" charset="0"/>
                <a:cs typeface="Times New Roman" panose="02020603050405020304" pitchFamily="18" charset="0"/>
              </a:rPr>
              <a:t>  при </a:t>
            </a:r>
            <a:r>
              <a:rPr lang="ru-RU" sz="2000" dirty="0" err="1">
                <a:latin typeface="Times New Roman" panose="02020603050405020304" pitchFamily="18" charset="0"/>
                <a:cs typeface="Times New Roman" panose="02020603050405020304" pitchFamily="18" charset="0"/>
              </a:rPr>
              <a:t>тийнейджър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съпроводена</a:t>
            </a:r>
            <a:r>
              <a:rPr lang="ru-RU" sz="2000" dirty="0">
                <a:latin typeface="Times New Roman" panose="02020603050405020304" pitchFamily="18" charset="0"/>
                <a:cs typeface="Times New Roman" panose="02020603050405020304" pitchFamily="18" charset="0"/>
              </a:rPr>
              <a:t> с </a:t>
            </a:r>
            <a:r>
              <a:rPr lang="ru-RU" sz="2000" dirty="0" err="1">
                <a:latin typeface="Times New Roman" panose="02020603050405020304" pitchFamily="18" charset="0"/>
                <a:cs typeface="Times New Roman" panose="02020603050405020304" pitchFamily="18" charset="0"/>
              </a:rPr>
              <a:t>гореописаните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симптоми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задължително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трябва</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потърсят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консултация</a:t>
            </a:r>
            <a:r>
              <a:rPr lang="ru-RU" sz="2000" dirty="0">
                <a:latin typeface="Times New Roman" panose="02020603050405020304" pitchFamily="18" charset="0"/>
                <a:cs typeface="Times New Roman" panose="02020603050405020304" pitchFamily="18" charset="0"/>
              </a:rPr>
              <a:t> с </a:t>
            </a:r>
            <a:r>
              <a:rPr lang="ru-RU" sz="2000" b="1" dirty="0">
                <a:latin typeface="Times New Roman" panose="02020603050405020304" pitchFamily="18" charset="0"/>
                <a:cs typeface="Times New Roman" panose="02020603050405020304" pitchFamily="18" charset="0"/>
              </a:rPr>
              <a:t>детски психолог!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Психологичното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събеседването</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провежда</a:t>
            </a:r>
            <a:r>
              <a:rPr lang="ru-RU" sz="2000" dirty="0">
                <a:latin typeface="Times New Roman" panose="02020603050405020304" pitchFamily="18" charset="0"/>
                <a:cs typeface="Times New Roman" panose="02020603050405020304" pitchFamily="18" charset="0"/>
              </a:rPr>
              <a:t> с </a:t>
            </a:r>
            <a:r>
              <a:rPr lang="ru-RU" sz="2000" dirty="0" err="1">
                <a:latin typeface="Times New Roman" panose="02020603050405020304" pitchFamily="18" charset="0"/>
                <a:cs typeface="Times New Roman" panose="02020603050405020304" pitchFamily="18" charset="0"/>
              </a:rPr>
              <a:t>тинейджъра</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членовете</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семейството</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поради</a:t>
            </a:r>
            <a:r>
              <a:rPr lang="ru-RU" sz="2000" dirty="0">
                <a:latin typeface="Times New Roman" panose="02020603050405020304" pitchFamily="18" charset="0"/>
                <a:cs typeface="Times New Roman" panose="02020603050405020304" pitchFamily="18" charset="0"/>
              </a:rPr>
              <a:t> факта че  </a:t>
            </a:r>
            <a:r>
              <a:rPr lang="ru-RU" sz="2000" dirty="0" err="1">
                <a:latin typeface="Times New Roman" panose="02020603050405020304" pitchFamily="18" charset="0"/>
                <a:cs typeface="Times New Roman" panose="02020603050405020304" pitchFamily="18" charset="0"/>
              </a:rPr>
              <a:t>зависимите</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могат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правилно</a:t>
            </a:r>
            <a:r>
              <a:rPr lang="ru-RU" sz="2000" dirty="0">
                <a:latin typeface="Times New Roman" panose="02020603050405020304" pitchFamily="18" charset="0"/>
                <a:cs typeface="Times New Roman" panose="02020603050405020304" pitchFamily="18" charset="0"/>
              </a:rPr>
              <a:t> да оценят </a:t>
            </a:r>
            <a:r>
              <a:rPr lang="ru-RU" sz="2000" dirty="0" err="1">
                <a:latin typeface="Times New Roman" panose="02020603050405020304" pitchFamily="18" charset="0"/>
                <a:cs typeface="Times New Roman" panose="02020603050405020304" pitchFamily="18" charset="0"/>
              </a:rPr>
              <a:t>състоянието</a:t>
            </a:r>
            <a:r>
              <a:rPr lang="ru-RU" sz="2000" dirty="0">
                <a:latin typeface="Times New Roman" panose="02020603050405020304" pitchFamily="18" charset="0"/>
                <a:cs typeface="Times New Roman" panose="02020603050405020304" pitchFamily="18" charset="0"/>
              </a:rPr>
              <a:t> си и </a:t>
            </a:r>
            <a:r>
              <a:rPr lang="ru-RU" sz="2000" dirty="0" err="1">
                <a:latin typeface="Times New Roman" panose="02020603050405020304" pitchFamily="18" charset="0"/>
                <a:cs typeface="Times New Roman" panose="02020603050405020304" pitchFamily="18" charset="0"/>
              </a:rPr>
              <a:t>времето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прекарано</a:t>
            </a:r>
            <a:r>
              <a:rPr lang="ru-RU" sz="2000" dirty="0">
                <a:latin typeface="Times New Roman" panose="02020603050405020304" pitchFamily="18" charset="0"/>
                <a:cs typeface="Times New Roman" panose="02020603050405020304" pitchFamily="18" charset="0"/>
              </a:rPr>
              <a:t> онлайн. </a:t>
            </a:r>
            <a:r>
              <a:rPr lang="ru-RU" sz="2000" dirty="0" err="1">
                <a:latin typeface="Times New Roman" panose="02020603050405020304" pitchFamily="18" charset="0"/>
                <a:cs typeface="Times New Roman" panose="02020603050405020304" pitchFamily="18" charset="0"/>
              </a:rPr>
              <a:t>Повечето</a:t>
            </a:r>
            <a:r>
              <a:rPr lang="ru-RU" sz="2000" dirty="0">
                <a:latin typeface="Times New Roman" panose="02020603050405020304" pitchFamily="18" charset="0"/>
                <a:cs typeface="Times New Roman" panose="02020603050405020304" pitchFamily="18" charset="0"/>
              </a:rPr>
              <a:t> юноши категорично </a:t>
            </a:r>
            <a:r>
              <a:rPr lang="ru-RU" sz="2000" dirty="0" err="1">
                <a:latin typeface="Times New Roman" panose="02020603050405020304" pitchFamily="18" charset="0"/>
                <a:cs typeface="Times New Roman" panose="02020603050405020304" pitchFamily="18" charset="0"/>
              </a:rPr>
              <a:t>отричат</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имат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зависимост</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необходимост</a:t>
            </a:r>
            <a:r>
              <a:rPr lang="ru-RU" sz="2000" dirty="0">
                <a:latin typeface="Times New Roman" panose="02020603050405020304" pitchFamily="18" charset="0"/>
                <a:cs typeface="Times New Roman" panose="02020603050405020304" pitchFamily="18" charset="0"/>
              </a:rPr>
              <a:t> от терапия. </a:t>
            </a:r>
            <a:r>
              <a:rPr lang="ru-RU" sz="2000" dirty="0" err="1">
                <a:latin typeface="Times New Roman" panose="02020603050405020304" pitchFamily="18" charset="0"/>
                <a:cs typeface="Times New Roman" panose="02020603050405020304" pitchFamily="18" charset="0"/>
              </a:rPr>
              <a:t>Процесът</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психотерапевтично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повлияване</a:t>
            </a:r>
            <a:r>
              <a:rPr lang="ru-RU" sz="2000" dirty="0">
                <a:latin typeface="Times New Roman" panose="02020603050405020304" pitchFamily="18" charset="0"/>
                <a:cs typeface="Times New Roman" panose="02020603050405020304" pitchFamily="18" charset="0"/>
              </a:rPr>
              <a:t> е </a:t>
            </a:r>
            <a:r>
              <a:rPr lang="ru-RU" sz="2000" dirty="0" err="1">
                <a:latin typeface="Times New Roman" panose="02020603050405020304" pitchFamily="18" charset="0"/>
                <a:cs typeface="Times New Roman" panose="02020603050405020304" pitchFamily="18" charset="0"/>
              </a:rPr>
              <a:t>дълъг</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свързан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със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съпротива</a:t>
            </a:r>
            <a:r>
              <a:rPr lang="ru-RU" sz="2000" dirty="0">
                <a:latin typeface="Times New Roman" panose="02020603050405020304" pitchFamily="18" charset="0"/>
                <a:cs typeface="Times New Roman" panose="02020603050405020304" pitchFamily="18" charset="0"/>
              </a:rPr>
              <a:t> от страна на </a:t>
            </a:r>
            <a:r>
              <a:rPr lang="ru-RU" sz="2000" dirty="0" err="1">
                <a:latin typeface="Times New Roman" panose="02020603050405020304" pitchFamily="18" charset="0"/>
                <a:cs typeface="Times New Roman" panose="02020603050405020304" pitchFamily="18" charset="0"/>
              </a:rPr>
              <a:t>младежа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Родителите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трябва</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запазят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търпение</a:t>
            </a:r>
            <a:r>
              <a:rPr lang="ru-RU" sz="2000" dirty="0">
                <a:latin typeface="Times New Roman" panose="02020603050405020304" pitchFamily="18" charset="0"/>
                <a:cs typeface="Times New Roman" panose="02020603050405020304" pitchFamily="18" charset="0"/>
              </a:rPr>
              <a:t> и да </a:t>
            </a:r>
            <a:r>
              <a:rPr lang="ru-RU" sz="2000" dirty="0" err="1">
                <a:latin typeface="Times New Roman" panose="02020603050405020304" pitchFamily="18" charset="0"/>
                <a:cs typeface="Times New Roman" panose="02020603050405020304" pitchFamily="18" charset="0"/>
              </a:rPr>
              <a:t>участват</a:t>
            </a:r>
            <a:r>
              <a:rPr lang="ru-RU" sz="2000" dirty="0">
                <a:latin typeface="Times New Roman" panose="02020603050405020304" pitchFamily="18" charset="0"/>
                <a:cs typeface="Times New Roman" panose="02020603050405020304" pitchFamily="18" charset="0"/>
              </a:rPr>
              <a:t> активно в </a:t>
            </a:r>
            <a:r>
              <a:rPr lang="ru-RU" sz="2000" dirty="0" err="1">
                <a:latin typeface="Times New Roman" panose="02020603050405020304" pitchFamily="18" charset="0"/>
                <a:cs typeface="Times New Roman" panose="02020603050405020304" pitchFamily="18" charset="0"/>
              </a:rPr>
              <a:t>определената</a:t>
            </a:r>
            <a:r>
              <a:rPr lang="ru-RU" sz="2000" dirty="0">
                <a:latin typeface="Times New Roman" panose="02020603050405020304" pitchFamily="18" charset="0"/>
                <a:cs typeface="Times New Roman" panose="02020603050405020304" pitchFamily="18" charset="0"/>
              </a:rPr>
              <a:t> от психотерапевта за </a:t>
            </a:r>
            <a:r>
              <a:rPr lang="ru-RU" sz="2000" dirty="0" err="1">
                <a:latin typeface="Times New Roman" panose="02020603050405020304" pitchFamily="18" charset="0"/>
                <a:cs typeface="Times New Roman" panose="02020603050405020304" pitchFamily="18" charset="0"/>
              </a:rPr>
              <a:t>тях</a:t>
            </a:r>
            <a:r>
              <a:rPr lang="ru-RU" sz="2000" dirty="0">
                <a:latin typeface="Times New Roman" panose="02020603050405020304" pitchFamily="18" charset="0"/>
                <a:cs typeface="Times New Roman" panose="02020603050405020304" pitchFamily="18" charset="0"/>
              </a:rPr>
              <a:t> роля. </a:t>
            </a:r>
          </a:p>
          <a:p>
            <a:pPr algn="just"/>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диагностично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уточняване</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степента</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пристрастяване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към</a:t>
            </a:r>
            <a:r>
              <a:rPr lang="ru-RU" sz="2000" dirty="0">
                <a:latin typeface="Times New Roman" panose="02020603050405020304" pitchFamily="18" charset="0"/>
                <a:cs typeface="Times New Roman" panose="02020603050405020304" pitchFamily="18" charset="0"/>
              </a:rPr>
              <a:t> интернет, се </a:t>
            </a:r>
            <a:r>
              <a:rPr lang="ru-RU" sz="2000" dirty="0" err="1">
                <a:latin typeface="Times New Roman" panose="02020603050405020304" pitchFamily="18" charset="0"/>
                <a:cs typeface="Times New Roman" panose="02020603050405020304" pitchFamily="18" charset="0"/>
              </a:rPr>
              <a:t>използват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следните</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клинични</a:t>
            </a:r>
            <a:r>
              <a:rPr lang="ru-RU" sz="2000" b="1" dirty="0">
                <a:latin typeface="Times New Roman" panose="02020603050405020304" pitchFamily="18" charset="0"/>
                <a:cs typeface="Times New Roman" panose="02020603050405020304" pitchFamily="18" charset="0"/>
              </a:rPr>
              <a:t> критерии:</a:t>
            </a:r>
            <a:r>
              <a:rPr lang="ru-RU" sz="2000" dirty="0">
                <a:latin typeface="Times New Roman" panose="02020603050405020304" pitchFamily="18" charset="0"/>
                <a:cs typeface="Times New Roman" panose="02020603050405020304" pitchFamily="18" charset="0"/>
              </a:rPr>
              <a:t> </a:t>
            </a:r>
            <a:r>
              <a:rPr lang="ru-RU" sz="2000" u="sng" dirty="0">
                <a:solidFill>
                  <a:srgbClr val="FF0000"/>
                </a:solidFill>
                <a:latin typeface="Times New Roman" panose="02020603050405020304" pitchFamily="18" charset="0"/>
                <a:cs typeface="Times New Roman" panose="02020603050405020304" pitchFamily="18" charset="0"/>
              </a:rPr>
              <a:t>Два фактора </a:t>
            </a:r>
            <a:r>
              <a:rPr lang="ru-RU" sz="2000" u="sng" dirty="0">
                <a:latin typeface="Times New Roman" panose="02020603050405020304" pitchFamily="18" charset="0"/>
                <a:cs typeface="Times New Roman" panose="02020603050405020304" pitchFamily="18" charset="0"/>
              </a:rPr>
              <a:t>служат </a:t>
            </a:r>
            <a:r>
              <a:rPr lang="ru-RU" sz="2000" u="sng" dirty="0" err="1">
                <a:latin typeface="Times New Roman" panose="02020603050405020304" pitchFamily="18" charset="0"/>
                <a:cs typeface="Times New Roman" panose="02020603050405020304" pitchFamily="18" charset="0"/>
              </a:rPr>
              <a:t>като</a:t>
            </a:r>
            <a:r>
              <a:rPr lang="ru-RU" sz="2000" u="sng" dirty="0">
                <a:latin typeface="Times New Roman" panose="02020603050405020304" pitchFamily="18" charset="0"/>
                <a:cs typeface="Times New Roman" panose="02020603050405020304" pitchFamily="18" charset="0"/>
              </a:rPr>
              <a:t> основа за </a:t>
            </a:r>
            <a:r>
              <a:rPr lang="ru-RU" sz="2000" u="sng" dirty="0" err="1">
                <a:latin typeface="Times New Roman" panose="02020603050405020304" pitchFamily="18" charset="0"/>
                <a:cs typeface="Times New Roman" panose="02020603050405020304" pitchFamily="18" charset="0"/>
              </a:rPr>
              <a:t>диагностицирането</a:t>
            </a:r>
            <a:r>
              <a:rPr lang="ru-RU" sz="2000" u="sng" dirty="0">
                <a:latin typeface="Times New Roman" panose="02020603050405020304" pitchFamily="18" charset="0"/>
                <a:cs typeface="Times New Roman" panose="02020603050405020304" pitchFamily="18" charset="0"/>
              </a:rPr>
              <a:t> на </a:t>
            </a:r>
            <a:r>
              <a:rPr lang="ru-RU" sz="2000" u="sng" dirty="0" err="1">
                <a:latin typeface="Times New Roman" panose="02020603050405020304" pitchFamily="18" charset="0"/>
                <a:cs typeface="Times New Roman" panose="02020603050405020304" pitchFamily="18" charset="0"/>
              </a:rPr>
              <a:t>зависимостта</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толерантност</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необходимостта</a:t>
            </a:r>
            <a:r>
              <a:rPr lang="ru-RU" sz="2000" i="1" dirty="0">
                <a:latin typeface="Times New Roman" panose="02020603050405020304" pitchFamily="18" charset="0"/>
                <a:cs typeface="Times New Roman" panose="02020603050405020304" pitchFamily="18" charset="0"/>
              </a:rPr>
              <a:t> от постоянно </a:t>
            </a:r>
            <a:r>
              <a:rPr lang="ru-RU" sz="2000" i="1" dirty="0" err="1">
                <a:latin typeface="Times New Roman" panose="02020603050405020304" pitchFamily="18" charset="0"/>
                <a:cs typeface="Times New Roman" panose="02020603050405020304" pitchFamily="18" charset="0"/>
              </a:rPr>
              <a:t>увеличаване</a:t>
            </a:r>
            <a:r>
              <a:rPr lang="ru-RU" sz="2000" i="1" dirty="0">
                <a:latin typeface="Times New Roman" panose="02020603050405020304" pitchFamily="18" charset="0"/>
                <a:cs typeface="Times New Roman" panose="02020603050405020304" pitchFamily="18" charset="0"/>
              </a:rPr>
              <a:t> на </a:t>
            </a:r>
            <a:r>
              <a:rPr lang="ru-RU" sz="2000" i="1" dirty="0" err="1">
                <a:latin typeface="Times New Roman" panose="02020603050405020304" pitchFamily="18" charset="0"/>
                <a:cs typeface="Times New Roman" panose="02020603050405020304" pitchFamily="18" charset="0"/>
              </a:rPr>
              <a:t>времето</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прекарано</a:t>
            </a:r>
            <a:r>
              <a:rPr lang="ru-RU" sz="2000" i="1" dirty="0">
                <a:latin typeface="Times New Roman" panose="02020603050405020304" pitchFamily="18" charset="0"/>
                <a:cs typeface="Times New Roman" panose="02020603050405020304" pitchFamily="18" charset="0"/>
              </a:rPr>
              <a:t> в Интернет</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"синдром на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отнемане</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негативни</a:t>
            </a:r>
            <a:r>
              <a:rPr lang="ru-RU" sz="2000" i="1" dirty="0">
                <a:latin typeface="Times New Roman" panose="02020603050405020304" pitchFamily="18" charset="0"/>
                <a:cs typeface="Times New Roman" panose="02020603050405020304" pitchFamily="18" charset="0"/>
              </a:rPr>
              <a:t> психологически реакции </a:t>
            </a:r>
            <a:r>
              <a:rPr lang="ru-RU" sz="2000" i="1" dirty="0" err="1">
                <a:latin typeface="Times New Roman" panose="02020603050405020304" pitchFamily="18" charset="0"/>
                <a:cs typeface="Times New Roman" panose="02020603050405020304" pitchFamily="18" charset="0"/>
              </a:rPr>
              <a:t>към</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лишаването</a:t>
            </a:r>
            <a:r>
              <a:rPr lang="ru-RU" sz="2000" i="1" dirty="0">
                <a:latin typeface="Times New Roman" panose="02020603050405020304" pitchFamily="18" charset="0"/>
                <a:cs typeface="Times New Roman" panose="02020603050405020304" pitchFamily="18" charset="0"/>
              </a:rPr>
              <a:t> от </a:t>
            </a:r>
            <a:r>
              <a:rPr lang="ru-RU" sz="2000" i="1" dirty="0" err="1">
                <a:latin typeface="Times New Roman" panose="02020603050405020304" pitchFamily="18" charset="0"/>
                <a:cs typeface="Times New Roman" panose="02020603050405020304" pitchFamily="18" charset="0"/>
              </a:rPr>
              <a:t>достъп</a:t>
            </a:r>
            <a:r>
              <a:rPr lang="ru-RU" sz="2000" i="1" dirty="0">
                <a:latin typeface="Times New Roman" panose="02020603050405020304" pitchFamily="18" charset="0"/>
                <a:cs typeface="Times New Roman" panose="02020603050405020304" pitchFamily="18" charset="0"/>
              </a:rPr>
              <a:t> до Интернет</a:t>
            </a:r>
            <a:r>
              <a:rPr lang="ru-RU" sz="2000" dirty="0">
                <a:latin typeface="Times New Roman" panose="02020603050405020304" pitchFamily="18" charset="0"/>
                <a:cs typeface="Times New Roman" panose="02020603050405020304" pitchFamily="18" charset="0"/>
              </a:rPr>
              <a:t>. </a:t>
            </a:r>
          </a:p>
          <a:p>
            <a:pPr algn="just"/>
            <a:r>
              <a:rPr lang="ru-RU" sz="2000" b="1" dirty="0" err="1">
                <a:latin typeface="Times New Roman" panose="02020603050405020304" pitchFamily="18" charset="0"/>
                <a:cs typeface="Times New Roman" panose="02020603050405020304" pitchFamily="18" charset="0"/>
              </a:rPr>
              <a:t>Пристрастяването</a:t>
            </a:r>
            <a:r>
              <a:rPr lang="ru-RU" sz="2000" b="1" dirty="0">
                <a:latin typeface="Times New Roman" panose="02020603050405020304" pitchFamily="18" charset="0"/>
                <a:cs typeface="Times New Roman" panose="02020603050405020304" pitchFamily="18" charset="0"/>
              </a:rPr>
              <a:t> е </a:t>
            </a:r>
            <a:r>
              <a:rPr lang="ru-RU" sz="2000" b="1" dirty="0" err="1">
                <a:latin typeface="Times New Roman" panose="02020603050405020304" pitchFamily="18" charset="0"/>
                <a:cs typeface="Times New Roman" panose="02020603050405020304" pitchFamily="18" charset="0"/>
              </a:rPr>
              <a:t>по-вероятно</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ако</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подобни</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симптоми</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са</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придружени</a:t>
            </a:r>
            <a:r>
              <a:rPr lang="ru-RU" sz="2000" b="1" dirty="0">
                <a:latin typeface="Times New Roman" panose="02020603050405020304" pitchFamily="18" charset="0"/>
                <a:cs typeface="Times New Roman" panose="02020603050405020304" pitchFamily="18" charset="0"/>
              </a:rPr>
              <a:t> от </a:t>
            </a:r>
            <a:r>
              <a:rPr lang="ru-RU" sz="2000" dirty="0" err="1">
                <a:latin typeface="Times New Roman" panose="02020603050405020304" pitchFamily="18" charset="0"/>
                <a:cs typeface="Times New Roman" panose="02020603050405020304" pitchFamily="18" charset="0"/>
              </a:rPr>
              <a:t>проблеми</a:t>
            </a:r>
            <a:r>
              <a:rPr lang="ru-RU" sz="2000" dirty="0">
                <a:latin typeface="Times New Roman" panose="02020603050405020304" pitchFamily="18" charset="0"/>
                <a:cs typeface="Times New Roman" panose="02020603050405020304" pitchFamily="18" charset="0"/>
              </a:rPr>
              <a:t> в </a:t>
            </a:r>
            <a:r>
              <a:rPr lang="ru-RU" sz="2000" b="1" u="sng" dirty="0" err="1">
                <a:latin typeface="Times New Roman" panose="02020603050405020304" pitchFamily="18" charset="0"/>
                <a:cs typeface="Times New Roman" panose="02020603050405020304" pitchFamily="18" charset="0"/>
              </a:rPr>
              <a:t>личната</a:t>
            </a:r>
            <a:r>
              <a:rPr lang="ru-RU" sz="2000" b="1" u="sng" dirty="0">
                <a:latin typeface="Times New Roman" panose="02020603050405020304" pitchFamily="18" charset="0"/>
                <a:cs typeface="Times New Roman" panose="02020603050405020304" pitchFamily="18" charset="0"/>
              </a:rPr>
              <a:t> и </a:t>
            </a:r>
            <a:r>
              <a:rPr lang="ru-RU" sz="2000" b="1" u="sng" dirty="0" err="1">
                <a:latin typeface="Times New Roman" panose="02020603050405020304" pitchFamily="18" charset="0"/>
                <a:cs typeface="Times New Roman" panose="02020603050405020304" pitchFamily="18" charset="0"/>
              </a:rPr>
              <a:t>социалната</a:t>
            </a:r>
            <a:r>
              <a:rPr lang="ru-RU" sz="2000" b="1" u="sng" dirty="0">
                <a:latin typeface="Times New Roman" panose="02020603050405020304" pitchFamily="18" charset="0"/>
                <a:cs typeface="Times New Roman" panose="02020603050405020304" pitchFamily="18" charset="0"/>
              </a:rPr>
              <a:t> сфера, </a:t>
            </a:r>
            <a:r>
              <a:rPr lang="ru-RU" sz="2000" b="1" u="sng" dirty="0" err="1">
                <a:latin typeface="Times New Roman" panose="02020603050405020304" pitchFamily="18" charset="0"/>
                <a:cs typeface="Times New Roman" panose="02020603050405020304" pitchFamily="18" charset="0"/>
              </a:rPr>
              <a:t>свързани</a:t>
            </a:r>
            <a:r>
              <a:rPr lang="ru-RU" sz="2000" b="1" u="sng" dirty="0">
                <a:latin typeface="Times New Roman" panose="02020603050405020304" pitchFamily="18" charset="0"/>
                <a:cs typeface="Times New Roman" panose="02020603050405020304" pitchFamily="18" charset="0"/>
              </a:rPr>
              <a:t> </a:t>
            </a:r>
            <a:r>
              <a:rPr lang="ru-RU" sz="2000" b="1" u="sng" dirty="0" err="1">
                <a:latin typeface="Times New Roman" panose="02020603050405020304" pitchFamily="18" charset="0"/>
                <a:cs typeface="Times New Roman" panose="02020603050405020304" pitchFamily="18" charset="0"/>
              </a:rPr>
              <a:t>със</a:t>
            </a:r>
            <a:r>
              <a:rPr lang="ru-RU" sz="2000" b="1" u="sng" dirty="0">
                <a:latin typeface="Times New Roman" panose="02020603050405020304" pitchFamily="18" charset="0"/>
                <a:cs typeface="Times New Roman" panose="02020603050405020304" pitchFamily="18" charset="0"/>
              </a:rPr>
              <a:t> </a:t>
            </a:r>
            <a:r>
              <a:rPr lang="ru-RU" sz="2000" b="1" u="sng" dirty="0" err="1">
                <a:latin typeface="Times New Roman" panose="02020603050405020304" pitchFamily="18" charset="0"/>
                <a:cs typeface="Times New Roman" panose="02020603050405020304" pitchFamily="18" charset="0"/>
              </a:rPr>
              <a:t>злоупотребата</a:t>
            </a:r>
            <a:r>
              <a:rPr lang="ru-RU" sz="2000" b="1" u="sng" dirty="0">
                <a:latin typeface="Times New Roman" panose="02020603050405020304" pitchFamily="18" charset="0"/>
                <a:cs typeface="Times New Roman" panose="02020603050405020304" pitchFamily="18" charset="0"/>
              </a:rPr>
              <a:t> с интернет.</a:t>
            </a:r>
            <a:r>
              <a:rPr lang="ru-RU" sz="2000" dirty="0">
                <a:latin typeface="Times New Roman" panose="02020603050405020304" pitchFamily="18" charset="0"/>
                <a:cs typeface="Times New Roman" panose="02020603050405020304" pitchFamily="18" charset="0"/>
              </a:rPr>
              <a:t> </a:t>
            </a:r>
          </a:p>
          <a:p>
            <a:pPr algn="just"/>
            <a:r>
              <a:rPr lang="ru-RU" sz="1600" b="1" dirty="0">
                <a:latin typeface="Times New Roman" panose="02020603050405020304" pitchFamily="18" charset="0"/>
                <a:cs typeface="Times New Roman" panose="02020603050405020304" pitchFamily="18" charset="0"/>
              </a:rPr>
              <a:t>Тестове и </a:t>
            </a:r>
            <a:r>
              <a:rPr lang="ru-RU" sz="1600" b="1" dirty="0" err="1">
                <a:latin typeface="Times New Roman" panose="02020603050405020304" pitchFamily="18" charset="0"/>
                <a:cs typeface="Times New Roman" panose="02020603050405020304" pitchFamily="18" charset="0"/>
              </a:rPr>
              <a:t>въпросници</a:t>
            </a:r>
            <a:r>
              <a:rPr lang="ru-RU" sz="1600" dirty="0">
                <a:latin typeface="Times New Roman" panose="02020603050405020304" pitchFamily="18" charset="0"/>
                <a:cs typeface="Times New Roman" panose="02020603050405020304" pitchFamily="18" charset="0"/>
              </a:rPr>
              <a:t>. Най-</a:t>
            </a:r>
            <a:r>
              <a:rPr lang="ru-RU" sz="1600" dirty="0" err="1">
                <a:latin typeface="Times New Roman" panose="02020603050405020304" pitchFamily="18" charset="0"/>
                <a:cs typeface="Times New Roman" panose="02020603050405020304" pitchFamily="18" charset="0"/>
              </a:rPr>
              <a:t>известният</a:t>
            </a:r>
            <a:r>
              <a:rPr lang="ru-RU" sz="1600" dirty="0">
                <a:latin typeface="Times New Roman" panose="02020603050405020304" pitchFamily="18" charset="0"/>
                <a:cs typeface="Times New Roman" panose="02020603050405020304" pitchFamily="18" charset="0"/>
              </a:rPr>
              <a:t> метод е </a:t>
            </a:r>
            <a:r>
              <a:rPr lang="ru-RU" sz="1600"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тестът</a:t>
            </a:r>
            <a:r>
              <a:rPr lang="ru-RU" sz="16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на </a:t>
            </a:r>
            <a:r>
              <a:rPr lang="ru-RU" sz="1600"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Кимбърли</a:t>
            </a:r>
            <a:r>
              <a:rPr lang="ru-RU" sz="16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Янг</a:t>
            </a:r>
            <a:r>
              <a:rPr lang="ru-RU" sz="1600" dirty="0">
                <a:latin typeface="Times New Roman" panose="02020603050405020304" pitchFamily="18" charset="0"/>
                <a:cs typeface="Times New Roman" panose="02020603050405020304" pitchFamily="18" charset="0"/>
              </a:rPr>
              <a:t>, В </a:t>
            </a:r>
            <a:r>
              <a:rPr lang="ru-RU" sz="1600" dirty="0" err="1">
                <a:latin typeface="Times New Roman" panose="02020603050405020304" pitchFamily="18" charset="0"/>
                <a:cs typeface="Times New Roman" panose="02020603050405020304" pitchFamily="18" charset="0"/>
              </a:rPr>
              <a:t>медицинската</a:t>
            </a:r>
            <a:r>
              <a:rPr lang="ru-RU" sz="1600" dirty="0">
                <a:latin typeface="Times New Roman" panose="02020603050405020304" pitchFamily="18" charset="0"/>
                <a:cs typeface="Times New Roman" panose="02020603050405020304" pitchFamily="18" charset="0"/>
              </a:rPr>
              <a:t> психология широко се </a:t>
            </a:r>
            <a:r>
              <a:rPr lang="ru-RU" sz="1600" dirty="0" err="1">
                <a:latin typeface="Times New Roman" panose="02020603050405020304" pitchFamily="18" charset="0"/>
                <a:cs typeface="Times New Roman" panose="02020603050405020304" pitchFamily="18" charset="0"/>
              </a:rPr>
              <a:t>използват</a:t>
            </a:r>
            <a:r>
              <a:rPr lang="ru-RU" sz="1600" dirty="0">
                <a:latin typeface="Times New Roman" panose="02020603050405020304" pitchFamily="18" charset="0"/>
                <a:cs typeface="Times New Roman" panose="02020603050405020304" pitchFamily="18" charset="0"/>
              </a:rPr>
              <a:t> и </a:t>
            </a:r>
            <a:r>
              <a:rPr lang="ru-RU" sz="1600" b="1" i="1" dirty="0">
                <a:latin typeface="Times New Roman" panose="02020603050405020304" pitchFamily="18" charset="0"/>
                <a:cs typeface="Times New Roman" panose="02020603050405020304" pitchFamily="18" charset="0"/>
              </a:rPr>
              <a:t>Скалата на </a:t>
            </a:r>
            <a:r>
              <a:rPr lang="ru-RU" sz="1600" b="1" i="1" dirty="0" err="1">
                <a:latin typeface="Times New Roman" panose="02020603050405020304" pitchFamily="18" charset="0"/>
                <a:cs typeface="Times New Roman" panose="02020603050405020304" pitchFamily="18" charset="0"/>
              </a:rPr>
              <a:t>Chen</a:t>
            </a:r>
            <a:r>
              <a:rPr lang="ru-RU" sz="1600" b="1" i="1" dirty="0">
                <a:latin typeface="Times New Roman" panose="02020603050405020304" pitchFamily="18" charset="0"/>
                <a:cs typeface="Times New Roman" panose="02020603050405020304" pitchFamily="18" charset="0"/>
              </a:rPr>
              <a:t> Internet </a:t>
            </a:r>
            <a:r>
              <a:rPr lang="ru-RU" sz="1600" b="1" i="1" dirty="0" err="1">
                <a:latin typeface="Times New Roman" panose="02020603050405020304" pitchFamily="18" charset="0"/>
                <a:cs typeface="Times New Roman" panose="02020603050405020304" pitchFamily="18" charset="0"/>
              </a:rPr>
              <a:t>Addiction</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Scale</a:t>
            </a:r>
            <a:r>
              <a:rPr lang="ru-RU" sz="1600" b="1" i="1"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(CIAS), </a:t>
            </a:r>
            <a:r>
              <a:rPr lang="ru-RU" sz="1600" b="1" i="1" dirty="0" err="1">
                <a:latin typeface="Times New Roman" panose="02020603050405020304" pitchFamily="18" charset="0"/>
                <a:cs typeface="Times New Roman" panose="02020603050405020304" pitchFamily="18" charset="0"/>
              </a:rPr>
              <a:t>Диагностичният</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въпросник</a:t>
            </a:r>
            <a:r>
              <a:rPr lang="ru-RU" sz="1600" b="1" i="1" dirty="0">
                <a:latin typeface="Times New Roman" panose="02020603050405020304" pitchFamily="18" charset="0"/>
                <a:cs typeface="Times New Roman" panose="02020603050405020304" pitchFamily="18" charset="0"/>
              </a:rPr>
              <a:t> за интернет </a:t>
            </a:r>
            <a:r>
              <a:rPr lang="ru-RU" sz="1600" b="1" i="1" dirty="0" err="1">
                <a:latin typeface="Times New Roman" panose="02020603050405020304" pitchFamily="18" charset="0"/>
                <a:cs typeface="Times New Roman" panose="02020603050405020304" pitchFamily="18" charset="0"/>
              </a:rPr>
              <a:t>зависимостта</a:t>
            </a:r>
            <a:r>
              <a:rPr lang="ru-RU" sz="1600"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Въпросникът</a:t>
            </a:r>
            <a:r>
              <a:rPr lang="ru-RU" sz="1600" b="1" i="1" dirty="0">
                <a:latin typeface="Times New Roman" panose="02020603050405020304" pitchFamily="18" charset="0"/>
                <a:cs typeface="Times New Roman" panose="02020603050405020304" pitchFamily="18" charset="0"/>
              </a:rPr>
              <a:t> с </a:t>
            </a:r>
            <a:r>
              <a:rPr lang="ru-RU" sz="1600" b="1" i="1" dirty="0" err="1">
                <a:latin typeface="Times New Roman" panose="02020603050405020304" pitchFamily="18" charset="0"/>
                <a:cs typeface="Times New Roman" panose="02020603050405020304" pitchFamily="18" charset="0"/>
              </a:rPr>
              <a:t>осем</a:t>
            </a:r>
            <a:r>
              <a:rPr lang="ru-RU" sz="1600" b="1" i="1" dirty="0">
                <a:latin typeface="Times New Roman" panose="02020603050405020304" pitchFamily="18" charset="0"/>
                <a:cs typeface="Times New Roman" panose="02020603050405020304" pitchFamily="18" charset="0"/>
              </a:rPr>
              <a:t> точки на </a:t>
            </a:r>
            <a:r>
              <a:rPr lang="ru-RU" sz="1600" b="1" i="1" dirty="0" err="1">
                <a:latin typeface="Times New Roman" panose="02020603050405020304" pitchFamily="18" charset="0"/>
                <a:cs typeface="Times New Roman" panose="02020603050405020304" pitchFamily="18" charset="0"/>
              </a:rPr>
              <a:t>Съливан</a:t>
            </a:r>
            <a:r>
              <a:rPr lang="ru-RU" sz="1600" b="1" i="1"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и </a:t>
            </a:r>
            <a:r>
              <a:rPr lang="ru-RU" sz="1600" b="1" i="1" dirty="0" err="1">
                <a:latin typeface="Times New Roman" panose="02020603050405020304" pitchFamily="18" charset="0"/>
                <a:cs typeface="Times New Roman" panose="02020603050405020304" pitchFamily="18" charset="0"/>
              </a:rPr>
              <a:t>Канадският</a:t>
            </a:r>
            <a:r>
              <a:rPr lang="ru-RU" sz="1600" b="1" i="1" dirty="0">
                <a:latin typeface="Times New Roman" panose="02020603050405020304" pitchFamily="18" charset="0"/>
                <a:cs typeface="Times New Roman" panose="02020603050405020304" pitchFamily="18" charset="0"/>
              </a:rPr>
              <a:t> </a:t>
            </a:r>
            <a:r>
              <a:rPr lang="ru-RU" sz="1600" b="1" i="1" dirty="0" err="1">
                <a:latin typeface="Times New Roman" panose="02020603050405020304" pitchFamily="18" charset="0"/>
                <a:cs typeface="Times New Roman" panose="02020603050405020304" pitchFamily="18" charset="0"/>
              </a:rPr>
              <a:t>въпросник</a:t>
            </a:r>
            <a:r>
              <a:rPr lang="ru-RU" sz="1600" b="1" i="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044881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A9054E0C-12A6-CF1C-22AD-6DE8C698BFEF}"/>
              </a:ext>
            </a:extLst>
          </p:cNvPr>
          <p:cNvSpPr txBox="1"/>
          <p:nvPr/>
        </p:nvSpPr>
        <p:spPr>
          <a:xfrm>
            <a:off x="348792" y="390423"/>
            <a:ext cx="11698664" cy="5509200"/>
          </a:xfrm>
          <a:prstGeom prst="rect">
            <a:avLst/>
          </a:prstGeom>
          <a:noFill/>
        </p:spPr>
        <p:txBody>
          <a:bodyPr wrap="square">
            <a:spAutoFit/>
          </a:bodyPr>
          <a:lstStyle/>
          <a:p>
            <a:pPr algn="just"/>
            <a:r>
              <a:rPr lang="ru-RU" sz="2800" b="1" dirty="0">
                <a:latin typeface="Times New Roman" panose="02020603050405020304" pitchFamily="18" charset="0"/>
                <a:cs typeface="Times New Roman" panose="02020603050405020304" pitchFamily="18" charset="0"/>
              </a:rPr>
              <a:t>Лечение на интернет </a:t>
            </a:r>
            <a:r>
              <a:rPr lang="ru-RU" sz="2800" b="1" dirty="0" err="1">
                <a:latin typeface="Times New Roman" panose="02020603050405020304" pitchFamily="18" charset="0"/>
                <a:cs typeface="Times New Roman" panose="02020603050405020304" pitchFamily="18" charset="0"/>
              </a:rPr>
              <a:t>зависимост</a:t>
            </a:r>
            <a:r>
              <a:rPr lang="ru-RU" sz="2800" b="1" dirty="0">
                <a:latin typeface="Times New Roman" panose="02020603050405020304" pitchFamily="18" charset="0"/>
                <a:cs typeface="Times New Roman" panose="02020603050405020304" pitchFamily="18" charset="0"/>
              </a:rPr>
              <a:t> при юноши </a:t>
            </a:r>
          </a:p>
          <a:p>
            <a:pPr algn="just"/>
            <a:r>
              <a:rPr lang="ru-RU" dirty="0" err="1">
                <a:latin typeface="Times New Roman" panose="02020603050405020304" pitchFamily="18" charset="0"/>
                <a:cs typeface="Times New Roman" panose="02020603050405020304" pitchFamily="18" charset="0"/>
              </a:rPr>
              <a:t>Класическата</a:t>
            </a:r>
            <a:r>
              <a:rPr lang="ru-RU" dirty="0">
                <a:latin typeface="Times New Roman" panose="02020603050405020304" pitchFamily="18" charset="0"/>
                <a:cs typeface="Times New Roman" panose="02020603050405020304" pitchFamily="18" charset="0"/>
              </a:rPr>
              <a:t> форма на </a:t>
            </a:r>
            <a:r>
              <a:rPr lang="ru-RU" dirty="0" err="1">
                <a:latin typeface="Times New Roman" panose="02020603050405020304" pitchFamily="18" charset="0"/>
                <a:cs typeface="Times New Roman" panose="02020603050405020304" pitchFamily="18" charset="0"/>
              </a:rPr>
              <a:t>пристрастяване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изисква</a:t>
            </a:r>
            <a:r>
              <a:rPr lang="ru-RU"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психотерапевтична</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намеса</a:t>
            </a:r>
            <a:r>
              <a:rPr lang="ru-RU" b="1" i="1" dirty="0">
                <a:latin typeface="Times New Roman" panose="02020603050405020304" pitchFamily="18" charset="0"/>
                <a:cs typeface="Times New Roman" panose="02020603050405020304" pitchFamily="18" charset="0"/>
              </a:rPr>
              <a:t> – </a:t>
            </a:r>
            <a:r>
              <a:rPr lang="ru-RU" b="1" i="1" dirty="0" err="1">
                <a:latin typeface="Times New Roman" panose="02020603050405020304" pitchFamily="18" charset="0"/>
                <a:cs typeface="Times New Roman" panose="02020603050405020304" pitchFamily="18" charset="0"/>
              </a:rPr>
              <a:t>използване</a:t>
            </a:r>
            <a:r>
              <a:rPr lang="ru-RU" b="1" i="1" dirty="0">
                <a:latin typeface="Times New Roman" panose="02020603050405020304" pitchFamily="18" charset="0"/>
                <a:cs typeface="Times New Roman" panose="02020603050405020304" pitchFamily="18" charset="0"/>
              </a:rPr>
              <a:t> на </a:t>
            </a:r>
            <a:r>
              <a:rPr lang="ru-RU" b="1" i="1" dirty="0" err="1">
                <a:latin typeface="Times New Roman" panose="02020603050405020304" pitchFamily="18" charset="0"/>
                <a:cs typeface="Times New Roman" panose="02020603050405020304" pitchFamily="18" charset="0"/>
              </a:rPr>
              <a:t>вербални</a:t>
            </a:r>
            <a:r>
              <a:rPr lang="ru-RU" b="1" i="1" dirty="0">
                <a:latin typeface="Times New Roman" panose="02020603050405020304" pitchFamily="18" charset="0"/>
                <a:cs typeface="Times New Roman" panose="02020603050405020304" pitchFamily="18" charset="0"/>
              </a:rPr>
              <a:t> и </a:t>
            </a:r>
            <a:r>
              <a:rPr lang="ru-RU" b="1" i="1" dirty="0" err="1">
                <a:latin typeface="Times New Roman" panose="02020603050405020304" pitchFamily="18" charset="0"/>
                <a:cs typeface="Times New Roman" panose="02020603050405020304" pitchFamily="18" charset="0"/>
              </a:rPr>
              <a:t>невербални</a:t>
            </a:r>
            <a:r>
              <a:rPr lang="ru-RU" b="1" i="1" dirty="0">
                <a:latin typeface="Times New Roman" panose="02020603050405020304" pitchFamily="18" charset="0"/>
                <a:cs typeface="Times New Roman" panose="02020603050405020304" pitchFamily="18" charset="0"/>
              </a:rPr>
              <a:t> техники за взаимодействие с </a:t>
            </a:r>
            <a:r>
              <a:rPr lang="ru-RU" b="1" i="1" dirty="0" err="1">
                <a:latin typeface="Times New Roman" panose="02020603050405020304" pitchFamily="18" charset="0"/>
                <a:cs typeface="Times New Roman" panose="02020603050405020304" pitchFamily="18" charset="0"/>
              </a:rPr>
              <a:t>детето</a:t>
            </a:r>
            <a:r>
              <a:rPr lang="ru-RU" dirty="0">
                <a:latin typeface="Times New Roman" panose="02020603050405020304" pitchFamily="18" charset="0"/>
                <a:cs typeface="Times New Roman" panose="02020603050405020304" pitchFamily="18" charset="0"/>
              </a:rPr>
              <a:t>, за да се </a:t>
            </a:r>
            <a:r>
              <a:rPr lang="ru-RU" dirty="0" err="1">
                <a:latin typeface="Times New Roman" panose="02020603050405020304" pitchFamily="18" charset="0"/>
                <a:cs typeface="Times New Roman" panose="02020603050405020304" pitchFamily="18" charset="0"/>
              </a:rPr>
              <a:t>коригират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психологическите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проблеми</a:t>
            </a:r>
            <a:r>
              <a:rPr lang="ru-RU" dirty="0">
                <a:latin typeface="Times New Roman" panose="02020603050405020304" pitchFamily="18" charset="0"/>
                <a:cs typeface="Times New Roman" panose="02020603050405020304" pitchFamily="18" charset="0"/>
              </a:rPr>
              <a:t>. </a:t>
            </a:r>
          </a:p>
          <a:p>
            <a:pPr algn="just"/>
            <a:endParaRPr lang="ru-RU" b="1" i="1" dirty="0">
              <a:latin typeface="Times New Roman" panose="02020603050405020304" pitchFamily="18" charset="0"/>
              <a:cs typeface="Times New Roman" panose="02020603050405020304" pitchFamily="18" charset="0"/>
            </a:endParaRPr>
          </a:p>
          <a:p>
            <a:pPr algn="just"/>
            <a:r>
              <a:rPr lang="ru-RU" b="1" i="1" dirty="0" err="1">
                <a:latin typeface="Times New Roman" panose="02020603050405020304" pitchFamily="18" charset="0"/>
                <a:cs typeface="Times New Roman" panose="02020603050405020304" pitchFamily="18" charset="0"/>
              </a:rPr>
              <a:t>Медикаментозното</a:t>
            </a:r>
            <a:r>
              <a:rPr lang="ru-RU" b="1" i="1" dirty="0">
                <a:latin typeface="Times New Roman" panose="02020603050405020304" pitchFamily="18" charset="0"/>
                <a:cs typeface="Times New Roman" panose="02020603050405020304" pitchFamily="18" charset="0"/>
              </a:rPr>
              <a:t> лечение </a:t>
            </a:r>
            <a:r>
              <a:rPr lang="ru-RU" b="1" i="1" u="sng" dirty="0">
                <a:latin typeface="Times New Roman" panose="02020603050405020304" pitchFamily="18" charset="0"/>
                <a:cs typeface="Times New Roman" panose="02020603050405020304" pitchFamily="18" charset="0"/>
              </a:rPr>
              <a:t>не е показано </a:t>
            </a:r>
            <a:r>
              <a:rPr lang="ru-RU" b="1" i="1" dirty="0">
                <a:latin typeface="Times New Roman" panose="02020603050405020304" pitchFamily="18" charset="0"/>
                <a:cs typeface="Times New Roman" panose="02020603050405020304" pitchFamily="18" charset="0"/>
              </a:rPr>
              <a:t>при интернет </a:t>
            </a:r>
            <a:r>
              <a:rPr lang="ru-RU" b="1" i="1" dirty="0" err="1">
                <a:latin typeface="Times New Roman" panose="02020603050405020304" pitchFamily="18" charset="0"/>
                <a:cs typeface="Times New Roman" panose="02020603050405020304" pitchFamily="18" charset="0"/>
              </a:rPr>
              <a:t>зависимост</a:t>
            </a:r>
            <a:r>
              <a:rPr lang="ru-RU" b="1" i="1" dirty="0">
                <a:latin typeface="Times New Roman" panose="02020603050405020304" pitchFamily="18" charset="0"/>
                <a:cs typeface="Times New Roman" panose="02020603050405020304" pitchFamily="18" charset="0"/>
              </a:rPr>
              <a:t> при юноши</a:t>
            </a:r>
            <a:r>
              <a:rPr lang="ru-RU" dirty="0">
                <a:latin typeface="Times New Roman" panose="02020603050405020304" pitchFamily="18" charset="0"/>
                <a:cs typeface="Times New Roman" panose="02020603050405020304" pitchFamily="18" charset="0"/>
              </a:rPr>
              <a:t>.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Медикаментозното</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лечение назначено от правоспособен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психиатър</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е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задължително</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при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установяване</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на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депресивно</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разстройство</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и/или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други</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сериозни</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психични</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отклонения! </a:t>
            </a:r>
          </a:p>
          <a:p>
            <a:pPr algn="just"/>
            <a:r>
              <a:rPr lang="ru-RU" u="sng" dirty="0" err="1">
                <a:latin typeface="Times New Roman" panose="02020603050405020304" pitchFamily="18" charset="0"/>
                <a:cs typeface="Times New Roman" panose="02020603050405020304" pitchFamily="18" charset="0"/>
              </a:rPr>
              <a:t>Методите</a:t>
            </a:r>
            <a:r>
              <a:rPr lang="ru-RU" u="sng" dirty="0">
                <a:latin typeface="Times New Roman" panose="02020603050405020304" pitchFamily="18" charset="0"/>
                <a:cs typeface="Times New Roman" panose="02020603050405020304" pitchFamily="18" charset="0"/>
              </a:rPr>
              <a:t> на </a:t>
            </a:r>
            <a:r>
              <a:rPr lang="ru-RU" u="sng" dirty="0" err="1">
                <a:latin typeface="Times New Roman" panose="02020603050405020304" pitchFamily="18" charset="0"/>
                <a:cs typeface="Times New Roman" panose="02020603050405020304" pitchFamily="18" charset="0"/>
              </a:rPr>
              <a:t>психотерапията</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са</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насочени</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към</a:t>
            </a:r>
            <a:r>
              <a:rPr lang="ru-RU" u="sng"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промяна</a:t>
            </a:r>
            <a:r>
              <a:rPr lang="ru-RU" i="1" dirty="0">
                <a:latin typeface="Times New Roman" panose="02020603050405020304" pitchFamily="18" charset="0"/>
                <a:cs typeface="Times New Roman" panose="02020603050405020304" pitchFamily="18" charset="0"/>
              </a:rPr>
              <a:t> на </a:t>
            </a:r>
            <a:r>
              <a:rPr lang="ru-RU" i="1" dirty="0" err="1">
                <a:latin typeface="Times New Roman" panose="02020603050405020304" pitchFamily="18" charset="0"/>
                <a:cs typeface="Times New Roman" panose="02020603050405020304" pitchFamily="18" charset="0"/>
              </a:rPr>
              <a:t>патологичните</a:t>
            </a:r>
            <a:r>
              <a:rPr lang="ru-RU" i="1" dirty="0">
                <a:latin typeface="Times New Roman" panose="02020603050405020304" pitchFamily="18" charset="0"/>
                <a:cs typeface="Times New Roman" panose="02020603050405020304" pitchFamily="18" charset="0"/>
              </a:rPr>
              <a:t> модели на поведение на пациента и контрол на  </a:t>
            </a:r>
            <a:r>
              <a:rPr lang="ru-RU" i="1" dirty="0" err="1">
                <a:latin typeface="Times New Roman" panose="02020603050405020304" pitchFamily="18" charset="0"/>
                <a:cs typeface="Times New Roman" panose="02020603050405020304" pitchFamily="18" charset="0"/>
              </a:rPr>
              <a:t>мислите</a:t>
            </a:r>
            <a:r>
              <a:rPr lang="ru-RU" i="1" dirty="0">
                <a:latin typeface="Times New Roman" panose="02020603050405020304" pitchFamily="18" charset="0"/>
                <a:cs typeface="Times New Roman" panose="02020603050405020304" pitchFamily="18" charset="0"/>
              </a:rPr>
              <a:t> и </a:t>
            </a:r>
            <a:r>
              <a:rPr lang="ru-RU" i="1" dirty="0" err="1">
                <a:latin typeface="Times New Roman" panose="02020603050405020304" pitchFamily="18" charset="0"/>
                <a:cs typeface="Times New Roman" panose="02020603050405020304" pitchFamily="18" charset="0"/>
              </a:rPr>
              <a:t>действията</a:t>
            </a:r>
            <a:r>
              <a:rPr lang="ru-RU" i="1" dirty="0">
                <a:latin typeface="Times New Roman" panose="02020603050405020304" pitchFamily="18" charset="0"/>
                <a:cs typeface="Times New Roman" panose="02020603050405020304" pitchFamily="18" charset="0"/>
              </a:rPr>
              <a:t> си. </a:t>
            </a:r>
          </a:p>
          <a:p>
            <a:pPr algn="just"/>
            <a:r>
              <a:rPr lang="ru-RU" dirty="0" err="1">
                <a:latin typeface="Times New Roman" panose="02020603050405020304" pitchFamily="18" charset="0"/>
                <a:cs typeface="Times New Roman" panose="02020603050405020304" pitchFamily="18" charset="0"/>
              </a:rPr>
              <a:t>Акцентира</a:t>
            </a:r>
            <a:r>
              <a:rPr lang="ru-RU" dirty="0">
                <a:latin typeface="Times New Roman" panose="02020603050405020304" pitchFamily="18" charset="0"/>
                <a:cs typeface="Times New Roman" panose="02020603050405020304" pitchFamily="18" charset="0"/>
              </a:rPr>
              <a:t>  се  </a:t>
            </a:r>
            <a:r>
              <a:rPr lang="ru-RU" dirty="0" err="1">
                <a:latin typeface="Times New Roman" panose="02020603050405020304" pitchFamily="18" charset="0"/>
                <a:cs typeface="Times New Roman" panose="02020603050405020304" pitchFamily="18" charset="0"/>
              </a:rPr>
              <a:t>върху</a:t>
            </a:r>
            <a:r>
              <a:rPr lang="ru-RU" dirty="0">
                <a:latin typeface="Times New Roman" panose="02020603050405020304" pitchFamily="18" charset="0"/>
                <a:cs typeface="Times New Roman" panose="02020603050405020304" pitchFamily="18" charset="0"/>
              </a:rPr>
              <a:t> </a:t>
            </a:r>
            <a:r>
              <a:rPr lang="ru-RU" b="1" i="1" u="sng" dirty="0" err="1">
                <a:latin typeface="Times New Roman" panose="02020603050405020304" pitchFamily="18" charset="0"/>
                <a:cs typeface="Times New Roman" panose="02020603050405020304" pitchFamily="18" charset="0"/>
              </a:rPr>
              <a:t>идентифицирането</a:t>
            </a:r>
            <a:r>
              <a:rPr lang="ru-RU" b="1" i="1" u="sng" dirty="0">
                <a:latin typeface="Times New Roman" panose="02020603050405020304" pitchFamily="18" charset="0"/>
                <a:cs typeface="Times New Roman" panose="02020603050405020304" pitchFamily="18" charset="0"/>
              </a:rPr>
              <a:t> и </a:t>
            </a:r>
            <a:r>
              <a:rPr lang="ru-RU" b="1" i="1" u="sng" dirty="0" err="1">
                <a:latin typeface="Times New Roman" panose="02020603050405020304" pitchFamily="18" charset="0"/>
                <a:cs typeface="Times New Roman" panose="02020603050405020304" pitchFamily="18" charset="0"/>
              </a:rPr>
              <a:t>разрешаването</a:t>
            </a:r>
            <a:r>
              <a:rPr lang="ru-RU" b="1" i="1" u="sng" dirty="0">
                <a:latin typeface="Times New Roman" panose="02020603050405020304" pitchFamily="18" charset="0"/>
                <a:cs typeface="Times New Roman" panose="02020603050405020304" pitchFamily="18" charset="0"/>
              </a:rPr>
              <a:t> на </a:t>
            </a:r>
            <a:r>
              <a:rPr lang="ru-RU" b="1" i="1" u="sng" dirty="0" err="1">
                <a:latin typeface="Times New Roman" panose="02020603050405020304" pitchFamily="18" charset="0"/>
                <a:cs typeface="Times New Roman" panose="02020603050405020304" pitchFamily="18" charset="0"/>
              </a:rPr>
              <a:t>вътреличностните</a:t>
            </a:r>
            <a:r>
              <a:rPr lang="ru-RU" b="1" i="1" u="sng" dirty="0">
                <a:latin typeface="Times New Roman" panose="02020603050405020304" pitchFamily="18" charset="0"/>
                <a:cs typeface="Times New Roman" panose="02020603050405020304" pitchFamily="18" charset="0"/>
              </a:rPr>
              <a:t> и </a:t>
            </a:r>
            <a:r>
              <a:rPr lang="ru-RU" b="1" i="1" u="sng" dirty="0" err="1">
                <a:latin typeface="Times New Roman" panose="02020603050405020304" pitchFamily="18" charset="0"/>
                <a:cs typeface="Times New Roman" panose="02020603050405020304" pitchFamily="18" charset="0"/>
              </a:rPr>
              <a:t>вътрешносемейните</a:t>
            </a:r>
            <a:r>
              <a:rPr lang="ru-RU" b="1" i="1" u="sng" dirty="0">
                <a:latin typeface="Times New Roman" panose="02020603050405020304" pitchFamily="18" charset="0"/>
                <a:cs typeface="Times New Roman" panose="02020603050405020304" pitchFamily="18" charset="0"/>
              </a:rPr>
              <a:t> </a:t>
            </a:r>
            <a:r>
              <a:rPr lang="ru-RU" b="1" i="1" u="sng" dirty="0" err="1">
                <a:latin typeface="Times New Roman" panose="02020603050405020304" pitchFamily="18" charset="0"/>
                <a:cs typeface="Times New Roman" panose="02020603050405020304" pitchFamily="18" charset="0"/>
              </a:rPr>
              <a:t>конфликти</a:t>
            </a:r>
            <a:r>
              <a:rPr lang="ru-RU" b="1" i="1" u="sng" dirty="0">
                <a:latin typeface="Times New Roman" panose="02020603050405020304" pitchFamily="18" charset="0"/>
                <a:cs typeface="Times New Roman" panose="02020603050405020304" pitchFamily="18" charset="0"/>
              </a:rPr>
              <a:t>, </a:t>
            </a:r>
            <a:r>
              <a:rPr lang="ru-RU" b="1" i="1" u="sng" dirty="0" err="1">
                <a:latin typeface="Times New Roman" panose="02020603050405020304" pitchFamily="18" charset="0"/>
                <a:cs typeface="Times New Roman" panose="02020603050405020304" pitchFamily="18" charset="0"/>
              </a:rPr>
              <a:t>тласнали</a:t>
            </a:r>
            <a:r>
              <a:rPr lang="ru-RU" b="1" i="1" u="sng" dirty="0">
                <a:latin typeface="Times New Roman" panose="02020603050405020304" pitchFamily="18" charset="0"/>
                <a:cs typeface="Times New Roman" panose="02020603050405020304" pitchFamily="18" charset="0"/>
              </a:rPr>
              <a:t> </a:t>
            </a:r>
            <a:r>
              <a:rPr lang="ru-RU" b="1" i="1" u="sng" dirty="0" err="1">
                <a:latin typeface="Times New Roman" panose="02020603050405020304" pitchFamily="18" charset="0"/>
                <a:cs typeface="Times New Roman" panose="02020603050405020304" pitchFamily="18" charset="0"/>
              </a:rPr>
              <a:t>юношата</a:t>
            </a:r>
            <a:r>
              <a:rPr lang="ru-RU" b="1" i="1" u="sng" dirty="0">
                <a:latin typeface="Times New Roman" panose="02020603050405020304" pitchFamily="18" charset="0"/>
                <a:cs typeface="Times New Roman" panose="02020603050405020304" pitchFamily="18" charset="0"/>
              </a:rPr>
              <a:t> </a:t>
            </a:r>
            <a:r>
              <a:rPr lang="ru-RU" b="1" i="1" u="sng" dirty="0" err="1">
                <a:latin typeface="Times New Roman" panose="02020603050405020304" pitchFamily="18" charset="0"/>
                <a:cs typeface="Times New Roman" panose="02020603050405020304" pitchFamily="18" charset="0"/>
              </a:rPr>
              <a:t>към</a:t>
            </a:r>
            <a:r>
              <a:rPr lang="ru-RU" b="1" i="1" u="sng" dirty="0">
                <a:latin typeface="Times New Roman" panose="02020603050405020304" pitchFamily="18" charset="0"/>
                <a:cs typeface="Times New Roman" panose="02020603050405020304" pitchFamily="18" charset="0"/>
              </a:rPr>
              <a:t> интернет </a:t>
            </a:r>
            <a:r>
              <a:rPr lang="ru-RU" b="1" i="1" u="sng" dirty="0" err="1">
                <a:latin typeface="Times New Roman" panose="02020603050405020304" pitchFamily="18" charset="0"/>
                <a:cs typeface="Times New Roman" panose="02020603050405020304" pitchFamily="18" charset="0"/>
              </a:rPr>
              <a:t>зависимост</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Цели се </a:t>
            </a:r>
            <a:r>
              <a:rPr lang="ru-RU" dirty="0" err="1">
                <a:latin typeface="Times New Roman" panose="02020603050405020304" pitchFamily="18" charset="0"/>
                <a:cs typeface="Times New Roman" panose="02020603050405020304" pitchFamily="18" charset="0"/>
              </a:rPr>
              <a:t>постигат</a:t>
            </a:r>
            <a:r>
              <a:rPr lang="ru-RU" dirty="0">
                <a:latin typeface="Times New Roman" panose="02020603050405020304" pitchFamily="18" charset="0"/>
                <a:cs typeface="Times New Roman" panose="02020603050405020304" pitchFamily="18" charset="0"/>
              </a:rPr>
              <a:t> с </a:t>
            </a:r>
            <a:r>
              <a:rPr lang="ru-RU" dirty="0" err="1">
                <a:latin typeface="Times New Roman" panose="02020603050405020304" pitchFamily="18" charset="0"/>
                <a:cs typeface="Times New Roman" panose="02020603050405020304" pitchFamily="18" charset="0"/>
              </a:rPr>
              <a:t>помощта</a:t>
            </a:r>
            <a:r>
              <a:rPr lang="ru-RU" dirty="0">
                <a:latin typeface="Times New Roman" panose="02020603050405020304" pitchFamily="18" charset="0"/>
                <a:cs typeface="Times New Roman" panose="02020603050405020304" pitchFamily="18" charset="0"/>
              </a:rPr>
              <a:t> на </a:t>
            </a:r>
            <a:r>
              <a:rPr lang="ru-RU"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когнитивно-</a:t>
            </a:r>
            <a:r>
              <a:rPr lang="ru-RU"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поведенческа</a:t>
            </a:r>
            <a:r>
              <a:rPr lang="ru-RU"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рационална</a:t>
            </a:r>
            <a:r>
              <a:rPr lang="ru-RU"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психоаналитична</a:t>
            </a:r>
            <a:r>
              <a:rPr lang="ru-RU"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и </a:t>
            </a:r>
            <a:r>
              <a:rPr lang="ru-RU"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други</a:t>
            </a:r>
            <a:r>
              <a:rPr lang="ru-RU"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видове</a:t>
            </a:r>
            <a:r>
              <a:rPr lang="ru-RU"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психотерапия</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За да </a:t>
            </a:r>
            <a:r>
              <a:rPr lang="ru-RU" dirty="0" err="1">
                <a:latin typeface="Times New Roman" panose="02020603050405020304" pitchFamily="18" charset="0"/>
                <a:cs typeface="Times New Roman" panose="02020603050405020304" pitchFamily="18" charset="0"/>
              </a:rPr>
              <a:t>помогнете</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детето</a:t>
            </a:r>
            <a:r>
              <a:rPr lang="ru-RU" dirty="0">
                <a:latin typeface="Times New Roman" panose="02020603050405020304" pitchFamily="18" charset="0"/>
                <a:cs typeface="Times New Roman" panose="02020603050405020304" pitchFamily="18" charset="0"/>
              </a:rPr>
              <a:t> да се бори </a:t>
            </a:r>
            <a:r>
              <a:rPr lang="ru-RU" dirty="0" err="1">
                <a:latin typeface="Times New Roman" panose="02020603050405020304" pitchFamily="18" charset="0"/>
                <a:cs typeface="Times New Roman" panose="02020603050405020304" pitchFamily="18" charset="0"/>
              </a:rPr>
              <a:t>със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зависимостта</a:t>
            </a:r>
            <a:r>
              <a:rPr lang="ru-RU" dirty="0">
                <a:latin typeface="Times New Roman" panose="02020603050405020304" pitchFamily="18" charset="0"/>
                <a:cs typeface="Times New Roman" panose="02020603050405020304" pitchFamily="18" charset="0"/>
              </a:rPr>
              <a:t>, е необходимо да </a:t>
            </a:r>
            <a:r>
              <a:rPr lang="ru-RU" i="1" u="sng" dirty="0" err="1">
                <a:latin typeface="Times New Roman" panose="02020603050405020304" pitchFamily="18" charset="0"/>
                <a:cs typeface="Times New Roman" panose="02020603050405020304" pitchFamily="18" charset="0"/>
              </a:rPr>
              <a:t>премахнете</a:t>
            </a:r>
            <a:r>
              <a:rPr lang="ru-RU" i="1" u="sng" dirty="0">
                <a:latin typeface="Times New Roman" panose="02020603050405020304" pitchFamily="18" charset="0"/>
                <a:cs typeface="Times New Roman" panose="02020603050405020304" pitchFamily="18" charset="0"/>
              </a:rPr>
              <a:t> </a:t>
            </a:r>
            <a:r>
              <a:rPr lang="ru-RU" i="1" u="sng" dirty="0" err="1">
                <a:latin typeface="Times New Roman" panose="02020603050405020304" pitchFamily="18" charset="0"/>
                <a:cs typeface="Times New Roman" panose="02020603050405020304" pitchFamily="18" charset="0"/>
              </a:rPr>
              <a:t>всички</a:t>
            </a:r>
            <a:r>
              <a:rPr lang="ru-RU" i="1" u="sng" dirty="0">
                <a:latin typeface="Times New Roman" panose="02020603050405020304" pitchFamily="18" charset="0"/>
                <a:cs typeface="Times New Roman" panose="02020603050405020304" pitchFamily="18" charset="0"/>
              </a:rPr>
              <a:t> </a:t>
            </a:r>
            <a:r>
              <a:rPr lang="ru-RU" i="1" u="sng" dirty="0" err="1">
                <a:latin typeface="Times New Roman" panose="02020603050405020304" pitchFamily="18" charset="0"/>
                <a:cs typeface="Times New Roman" panose="02020603050405020304" pitchFamily="18" charset="0"/>
              </a:rPr>
              <a:t>провокиращи</a:t>
            </a:r>
            <a:r>
              <a:rPr lang="ru-RU" i="1" u="sng" dirty="0">
                <a:latin typeface="Times New Roman" panose="02020603050405020304" pitchFamily="18" charset="0"/>
                <a:cs typeface="Times New Roman" panose="02020603050405020304" pitchFamily="18" charset="0"/>
              </a:rPr>
              <a:t> </a:t>
            </a:r>
            <a:r>
              <a:rPr lang="ru-RU" i="1" u="sng" dirty="0" err="1">
                <a:latin typeface="Times New Roman" panose="02020603050405020304" pitchFamily="18" charset="0"/>
                <a:cs typeface="Times New Roman" panose="02020603050405020304" pitchFamily="18" charset="0"/>
              </a:rPr>
              <a:t>фактори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доколкото</a:t>
            </a:r>
            <a:r>
              <a:rPr lang="ru-RU" dirty="0">
                <a:latin typeface="Times New Roman" panose="02020603050405020304" pitchFamily="18" charset="0"/>
                <a:cs typeface="Times New Roman" panose="02020603050405020304" pitchFamily="18" charset="0"/>
              </a:rPr>
              <a:t> е </a:t>
            </a:r>
            <a:r>
              <a:rPr lang="ru-RU" dirty="0" err="1">
                <a:latin typeface="Times New Roman" panose="02020603050405020304" pitchFamily="18" charset="0"/>
                <a:cs typeface="Times New Roman" panose="02020603050405020304" pitchFamily="18" charset="0"/>
              </a:rPr>
              <a:t>възможно</a:t>
            </a:r>
            <a:r>
              <a:rPr lang="ru-RU" dirty="0">
                <a:latin typeface="Times New Roman" panose="02020603050405020304" pitchFamily="18" charset="0"/>
                <a:cs typeface="Times New Roman" panose="02020603050405020304" pitchFamily="18" charset="0"/>
              </a:rPr>
              <a:t>. </a:t>
            </a:r>
          </a:p>
          <a:p>
            <a:pPr algn="just"/>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Проблемите</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със</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съучениците</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изискват</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участието</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на </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педагози</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и </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училищния</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психолог, за да се </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стигне</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до </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същината</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на конфликта, да се </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потвърдят</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или </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отхвърлят</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признаци</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на тормоз</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Понякога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специалистите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предписват</a:t>
            </a:r>
            <a:r>
              <a:rPr lang="ru-RU" dirty="0">
                <a:latin typeface="Times New Roman" panose="02020603050405020304" pitchFamily="18" charset="0"/>
                <a:cs typeface="Times New Roman" panose="02020603050405020304" pitchFamily="18" charset="0"/>
              </a:rPr>
              <a:t> </a:t>
            </a:r>
            <a:r>
              <a:rPr lang="ru-RU" b="1" i="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семейна</a:t>
            </a:r>
            <a:r>
              <a:rPr lang="ru-RU" b="1" i="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терапия и </a:t>
            </a:r>
            <a:r>
              <a:rPr lang="ru-RU" b="1" i="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индивидуални</a:t>
            </a:r>
            <a:r>
              <a:rPr lang="ru-RU" b="1" i="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i="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сесии</a:t>
            </a:r>
            <a:r>
              <a:rPr lang="ru-RU" b="1" i="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за </a:t>
            </a:r>
            <a:r>
              <a:rPr lang="ru-RU" b="1" i="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родителите</a:t>
            </a:r>
            <a:r>
              <a:rPr lang="ru-RU" i="1" u="sng" dirty="0">
                <a:latin typeface="Times New Roman" panose="02020603050405020304" pitchFamily="18" charset="0"/>
                <a:cs typeface="Times New Roman" panose="02020603050405020304" pitchFamily="18" charset="0"/>
              </a:rPr>
              <a:t>, </a:t>
            </a:r>
            <a:r>
              <a:rPr lang="ru-RU" i="1" u="sng" dirty="0" err="1">
                <a:latin typeface="Times New Roman" panose="02020603050405020304" pitchFamily="18" charset="0"/>
                <a:cs typeface="Times New Roman" panose="02020603050405020304" pitchFamily="18" charset="0"/>
              </a:rPr>
              <a:t>ако</a:t>
            </a:r>
            <a:r>
              <a:rPr lang="ru-RU" i="1" u="sng" dirty="0">
                <a:latin typeface="Times New Roman" panose="02020603050405020304" pitchFamily="18" charset="0"/>
                <a:cs typeface="Times New Roman" panose="02020603050405020304" pitchFamily="18" charset="0"/>
              </a:rPr>
              <a:t> </a:t>
            </a:r>
            <a:r>
              <a:rPr lang="ru-RU" i="1" u="sng" dirty="0" err="1">
                <a:latin typeface="Times New Roman" panose="02020603050405020304" pitchFamily="18" charset="0"/>
                <a:cs typeface="Times New Roman" panose="02020603050405020304" pitchFamily="18" charset="0"/>
              </a:rPr>
              <a:t>има</a:t>
            </a:r>
            <a:r>
              <a:rPr lang="ru-RU" i="1" u="sng" dirty="0">
                <a:latin typeface="Times New Roman" panose="02020603050405020304" pitchFamily="18" charset="0"/>
                <a:cs typeface="Times New Roman" panose="02020603050405020304" pitchFamily="18" charset="0"/>
              </a:rPr>
              <a:t> </a:t>
            </a:r>
            <a:r>
              <a:rPr lang="ru-RU" i="1" u="sng" dirty="0" err="1">
                <a:latin typeface="Times New Roman" panose="02020603050405020304" pitchFamily="18" charset="0"/>
                <a:cs typeface="Times New Roman" panose="02020603050405020304" pitchFamily="18" charset="0"/>
              </a:rPr>
              <a:t>признаци</a:t>
            </a:r>
            <a:r>
              <a:rPr lang="ru-RU" i="1" u="sng" dirty="0">
                <a:latin typeface="Times New Roman" panose="02020603050405020304" pitchFamily="18" charset="0"/>
                <a:cs typeface="Times New Roman" panose="02020603050405020304" pitchFamily="18" charset="0"/>
              </a:rPr>
              <a:t> на </a:t>
            </a:r>
            <a:r>
              <a:rPr lang="ru-RU" i="1" u="sng" dirty="0" err="1">
                <a:latin typeface="Times New Roman" panose="02020603050405020304" pitchFamily="18" charset="0"/>
                <a:cs typeface="Times New Roman" panose="02020603050405020304" pitchFamily="18" charset="0"/>
              </a:rPr>
              <a:t>неправилно</a:t>
            </a:r>
            <a:r>
              <a:rPr lang="ru-RU" i="1" u="sng" dirty="0">
                <a:latin typeface="Times New Roman" panose="02020603050405020304" pitchFamily="18" charset="0"/>
                <a:cs typeface="Times New Roman" panose="02020603050405020304" pitchFamily="18" charset="0"/>
              </a:rPr>
              <a:t> или </a:t>
            </a:r>
            <a:r>
              <a:rPr lang="ru-RU" i="1" u="sng" dirty="0" err="1">
                <a:latin typeface="Times New Roman" panose="02020603050405020304" pitchFamily="18" charset="0"/>
                <a:cs typeface="Times New Roman" panose="02020603050405020304" pitchFamily="18" charset="0"/>
              </a:rPr>
              <a:t>отсъстващо</a:t>
            </a:r>
            <a:r>
              <a:rPr lang="ru-RU" i="1" u="sng" dirty="0">
                <a:latin typeface="Times New Roman" panose="02020603050405020304" pitchFamily="18" charset="0"/>
                <a:cs typeface="Times New Roman" panose="02020603050405020304" pitchFamily="18" charset="0"/>
              </a:rPr>
              <a:t> </a:t>
            </a:r>
            <a:r>
              <a:rPr lang="ru-RU" i="1" u="sng" dirty="0" err="1">
                <a:latin typeface="Times New Roman" panose="02020603050405020304" pitchFamily="18" charset="0"/>
                <a:cs typeface="Times New Roman" panose="02020603050405020304" pitchFamily="18" charset="0"/>
              </a:rPr>
              <a:t>родителство</a:t>
            </a:r>
            <a:r>
              <a:rPr lang="ru-RU" i="1" u="sng" dirty="0">
                <a:latin typeface="Times New Roman" panose="02020603050405020304" pitchFamily="18" charset="0"/>
                <a:cs typeface="Times New Roman" panose="02020603050405020304" pitchFamily="18" charset="0"/>
              </a:rPr>
              <a:t> на </a:t>
            </a:r>
            <a:r>
              <a:rPr lang="ru-RU" i="1" u="sng" dirty="0" err="1">
                <a:latin typeface="Times New Roman" panose="02020603050405020304" pitchFamily="18" charset="0"/>
                <a:cs typeface="Times New Roman" panose="02020603050405020304" pitchFamily="18" charset="0"/>
              </a:rPr>
              <a:t>тийнейджър</a:t>
            </a:r>
            <a:r>
              <a:rPr lang="ru-RU" i="1" u="sng"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07927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918F5B33-7323-888C-88A0-75BDAE358E37}"/>
              </a:ext>
            </a:extLst>
          </p:cNvPr>
          <p:cNvSpPr txBox="1"/>
          <p:nvPr/>
        </p:nvSpPr>
        <p:spPr>
          <a:xfrm>
            <a:off x="113122" y="753700"/>
            <a:ext cx="11821212" cy="4893647"/>
          </a:xfrm>
          <a:prstGeom prst="rect">
            <a:avLst/>
          </a:prstGeom>
          <a:noFill/>
        </p:spPr>
        <p:txBody>
          <a:bodyPr wrap="square">
            <a:spAutoFit/>
          </a:bodyPr>
          <a:lstStyle/>
          <a:p>
            <a:pPr algn="just"/>
            <a:r>
              <a:rPr lang="ru-RU" sz="3200" b="1" dirty="0">
                <a:latin typeface="Times New Roman" panose="02020603050405020304" pitchFamily="18" charset="0"/>
                <a:cs typeface="Times New Roman" panose="02020603050405020304" pitchFamily="18" charset="0"/>
              </a:rPr>
              <a:t>Прогноза и профилактика </a:t>
            </a:r>
          </a:p>
          <a:p>
            <a:pPr algn="just"/>
            <a:r>
              <a:rPr lang="ru-RU" sz="2000" dirty="0" err="1">
                <a:latin typeface="Times New Roman" panose="02020603050405020304" pitchFamily="18" charset="0"/>
                <a:cs typeface="Times New Roman" panose="02020603050405020304" pitchFamily="18" charset="0"/>
              </a:rPr>
              <a:t>Пристрастяването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към</a:t>
            </a:r>
            <a:r>
              <a:rPr lang="ru-RU" sz="2000" dirty="0">
                <a:latin typeface="Times New Roman" panose="02020603050405020304" pitchFamily="18" charset="0"/>
                <a:cs typeface="Times New Roman" panose="02020603050405020304" pitchFamily="18" charset="0"/>
              </a:rPr>
              <a:t> интернет </a:t>
            </a:r>
            <a:r>
              <a:rPr lang="ru-RU" sz="2000" i="1" dirty="0">
                <a:latin typeface="Times New Roman" panose="02020603050405020304" pitchFamily="18" charset="0"/>
                <a:cs typeface="Times New Roman" panose="02020603050405020304" pitchFamily="18" charset="0"/>
              </a:rPr>
              <a:t>не </a:t>
            </a:r>
            <a:r>
              <a:rPr lang="ru-RU" sz="2000" i="1" dirty="0" err="1">
                <a:latin typeface="Times New Roman" panose="02020603050405020304" pitchFamily="18" charset="0"/>
                <a:cs typeface="Times New Roman" panose="02020603050405020304" pitchFamily="18" charset="0"/>
              </a:rPr>
              <a:t>предизвиква</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необратими</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промени</a:t>
            </a:r>
            <a:r>
              <a:rPr lang="ru-RU" sz="2000" i="1" dirty="0">
                <a:latin typeface="Times New Roman" panose="02020603050405020304" pitchFamily="18" charset="0"/>
                <a:cs typeface="Times New Roman" panose="02020603050405020304" pitchFamily="18" charset="0"/>
              </a:rPr>
              <a:t> в </a:t>
            </a:r>
            <a:r>
              <a:rPr lang="ru-RU" sz="2000" i="1" dirty="0" err="1">
                <a:latin typeface="Times New Roman" panose="02020603050405020304" pitchFamily="18" charset="0"/>
                <a:cs typeface="Times New Roman" panose="02020603050405020304" pitchFamily="18" charset="0"/>
              </a:rPr>
              <a:t>психичните</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процеси</a:t>
            </a:r>
            <a:r>
              <a:rPr lang="ru-RU" sz="2000" i="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и се </a:t>
            </a:r>
            <a:r>
              <a:rPr lang="ru-RU" sz="2000" dirty="0" err="1">
                <a:latin typeface="Times New Roman" panose="02020603050405020304" pitchFamily="18" charset="0"/>
                <a:cs typeface="Times New Roman" panose="02020603050405020304" pitchFamily="18" charset="0"/>
              </a:rPr>
              <a:t>коригира</a:t>
            </a:r>
            <a:r>
              <a:rPr lang="ru-RU" sz="2000" dirty="0">
                <a:latin typeface="Times New Roman" panose="02020603050405020304" pitchFamily="18" charset="0"/>
                <a:cs typeface="Times New Roman" panose="02020603050405020304" pitchFamily="18" charset="0"/>
              </a:rPr>
              <a:t> успешно с </a:t>
            </a:r>
            <a:r>
              <a:rPr lang="ru-RU" sz="2000" dirty="0" err="1">
                <a:latin typeface="Times New Roman" panose="02020603050405020304" pitchFamily="18" charset="0"/>
                <a:cs typeface="Times New Roman" panose="02020603050405020304" pitchFamily="18" charset="0"/>
              </a:rPr>
              <a:t>общите</a:t>
            </a:r>
            <a:r>
              <a:rPr lang="ru-RU" sz="2000" dirty="0">
                <a:latin typeface="Times New Roman" panose="02020603050405020304" pitchFamily="18" charset="0"/>
                <a:cs typeface="Times New Roman" panose="02020603050405020304" pitchFamily="18" charset="0"/>
              </a:rPr>
              <a:t> усилия на </a:t>
            </a:r>
            <a:r>
              <a:rPr lang="ru-RU" sz="2000" dirty="0" err="1">
                <a:latin typeface="Times New Roman" panose="02020603050405020304" pitchFamily="18" charset="0"/>
                <a:cs typeface="Times New Roman" panose="02020603050405020304" pitchFamily="18" charset="0"/>
              </a:rPr>
              <a:t>психолози</a:t>
            </a:r>
            <a:r>
              <a:rPr lang="ru-RU" sz="2000" dirty="0">
                <a:latin typeface="Times New Roman" panose="02020603050405020304" pitchFamily="18" charset="0"/>
                <a:cs typeface="Times New Roman" panose="02020603050405020304" pitchFamily="18" charset="0"/>
              </a:rPr>
              <a:t>, родители и </a:t>
            </a:r>
            <a:r>
              <a:rPr lang="ru-RU" sz="2000" dirty="0" err="1">
                <a:latin typeface="Times New Roman" panose="02020603050405020304" pitchFamily="18" charset="0"/>
                <a:cs typeface="Times New Roman" panose="02020603050405020304" pitchFamily="18" charset="0"/>
              </a:rPr>
              <a:t>самия</a:t>
            </a:r>
            <a:r>
              <a:rPr lang="ru-RU" sz="2000" dirty="0">
                <a:latin typeface="Times New Roman" panose="02020603050405020304" pitchFamily="18" charset="0"/>
                <a:cs typeface="Times New Roman" panose="02020603050405020304" pitchFamily="18" charset="0"/>
              </a:rPr>
              <a:t> юноша.</a:t>
            </a:r>
          </a:p>
          <a:p>
            <a:pPr algn="just"/>
            <a:r>
              <a:rPr lang="ru-RU" sz="2000" dirty="0">
                <a:latin typeface="Times New Roman" panose="02020603050405020304" pitchFamily="18" charset="0"/>
                <a:cs typeface="Times New Roman" panose="02020603050405020304" pitchFamily="18" charset="0"/>
              </a:rPr>
              <a:t> </a:t>
            </a:r>
          </a:p>
          <a:p>
            <a:pPr algn="just"/>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Жаждата</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за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бягство</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от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реалността</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и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пристрастяващото</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поведение обаче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могат</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да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станат</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причина за повторение на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симптомите</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възникване</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на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различни</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видове</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нехимически</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хазарт</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сексуална</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зависимост</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или химически зависимости (</a:t>
            </a:r>
            <a:r>
              <a:rPr lang="ru-RU"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алкохолизъм</a:t>
            </a:r>
            <a:r>
              <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наркомания, наркомания)</a:t>
            </a:r>
            <a:r>
              <a:rPr lang="ru-RU" sz="2000" dirty="0">
                <a:latin typeface="Times New Roman" panose="02020603050405020304" pitchFamily="18" charset="0"/>
                <a:cs typeface="Times New Roman" panose="02020603050405020304" pitchFamily="18" charset="0"/>
              </a:rPr>
              <a:t>. </a:t>
            </a:r>
          </a:p>
          <a:p>
            <a:pPr algn="just"/>
            <a:endParaRPr lang="ru-RU" sz="2000" dirty="0">
              <a:latin typeface="Times New Roman" panose="02020603050405020304" pitchFamily="18" charset="0"/>
              <a:cs typeface="Times New Roman" panose="02020603050405020304" pitchFamily="18" charset="0"/>
            </a:endParaRPr>
          </a:p>
          <a:p>
            <a:pPr algn="just"/>
            <a:r>
              <a:rPr lang="ru-RU" sz="2000" u="sng" dirty="0">
                <a:latin typeface="Times New Roman" panose="02020603050405020304" pitchFamily="18" charset="0"/>
                <a:cs typeface="Times New Roman" panose="02020603050405020304" pitchFamily="18" charset="0"/>
              </a:rPr>
              <a:t>За да предотвратят </a:t>
            </a:r>
            <a:r>
              <a:rPr lang="ru-RU" sz="2000" u="sng" dirty="0" err="1">
                <a:latin typeface="Times New Roman" panose="02020603050405020304" pitchFamily="18" charset="0"/>
                <a:cs typeface="Times New Roman" panose="02020603050405020304" pitchFamily="18" charset="0"/>
              </a:rPr>
              <a:t>пристрастяването</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към</a:t>
            </a:r>
            <a:r>
              <a:rPr lang="ru-RU" sz="2000" u="sng" dirty="0">
                <a:latin typeface="Times New Roman" panose="02020603050405020304" pitchFamily="18" charset="0"/>
                <a:cs typeface="Times New Roman" panose="02020603050405020304" pitchFamily="18" charset="0"/>
              </a:rPr>
              <a:t> интернет</a:t>
            </a:r>
            <a:r>
              <a:rPr lang="ru-RU" sz="2000"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родителите</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трябва</a:t>
            </a:r>
            <a:r>
              <a:rPr lang="ru-RU" sz="2000" i="1" dirty="0">
                <a:latin typeface="Times New Roman" panose="02020603050405020304" pitchFamily="18" charset="0"/>
                <a:cs typeface="Times New Roman" panose="02020603050405020304" pitchFamily="18" charset="0"/>
              </a:rPr>
              <a:t> да </a:t>
            </a:r>
            <a:r>
              <a:rPr lang="ru-RU" sz="2000" i="1" dirty="0" err="1">
                <a:latin typeface="Times New Roman" panose="02020603050405020304" pitchFamily="18" charset="0"/>
                <a:cs typeface="Times New Roman" panose="02020603050405020304" pitchFamily="18" charset="0"/>
              </a:rPr>
              <a:t>обърнат</a:t>
            </a:r>
            <a:r>
              <a:rPr lang="ru-RU" sz="2000" i="1" dirty="0">
                <a:latin typeface="Times New Roman" panose="02020603050405020304" pitchFamily="18" charset="0"/>
                <a:cs typeface="Times New Roman" panose="02020603050405020304" pitchFamily="18" charset="0"/>
              </a:rPr>
              <a:t> внимание на </a:t>
            </a:r>
            <a:r>
              <a:rPr lang="ru-RU" sz="2000" i="1" dirty="0" err="1">
                <a:latin typeface="Times New Roman" panose="02020603050405020304" pitchFamily="18" charset="0"/>
                <a:cs typeface="Times New Roman" panose="02020603050405020304" pitchFamily="18" charset="0"/>
              </a:rPr>
              <a:t>това</a:t>
            </a:r>
            <a:r>
              <a:rPr lang="ru-RU" sz="2000" i="1" dirty="0">
                <a:latin typeface="Times New Roman" panose="02020603050405020304" pitchFamily="18" charset="0"/>
                <a:cs typeface="Times New Roman" panose="02020603050405020304" pitchFamily="18" charset="0"/>
              </a:rPr>
              <a:t> колко </a:t>
            </a:r>
            <a:r>
              <a:rPr lang="ru-RU" sz="2000" i="1" dirty="0" err="1">
                <a:latin typeface="Times New Roman" panose="02020603050405020304" pitchFamily="18" charset="0"/>
                <a:cs typeface="Times New Roman" panose="02020603050405020304" pitchFamily="18" charset="0"/>
              </a:rPr>
              <a:t>часове</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тийнейджърът</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прекарва</a:t>
            </a:r>
            <a:r>
              <a:rPr lang="ru-RU" sz="2000" i="1" dirty="0">
                <a:latin typeface="Times New Roman" panose="02020603050405020304" pitchFamily="18" charset="0"/>
                <a:cs typeface="Times New Roman" panose="02020603050405020304" pitchFamily="18" charset="0"/>
              </a:rPr>
              <a:t> на </a:t>
            </a:r>
            <a:r>
              <a:rPr lang="ru-RU" sz="2000" i="1" dirty="0" err="1">
                <a:latin typeface="Times New Roman" panose="02020603050405020304" pitchFamily="18" charset="0"/>
                <a:cs typeface="Times New Roman" panose="02020603050405020304" pitchFamily="18" charset="0"/>
              </a:rPr>
              <a:t>компютъра</a:t>
            </a:r>
            <a:r>
              <a:rPr lang="ru-RU" sz="2000" i="1" dirty="0">
                <a:latin typeface="Times New Roman" panose="02020603050405020304" pitchFamily="18" charset="0"/>
                <a:cs typeface="Times New Roman" panose="02020603050405020304" pitchFamily="18" charset="0"/>
              </a:rPr>
              <a:t>, да се </a:t>
            </a:r>
            <a:r>
              <a:rPr lang="ru-RU" sz="2000" i="1" dirty="0" err="1">
                <a:latin typeface="Times New Roman" panose="02020603050405020304" pitchFamily="18" charset="0"/>
                <a:cs typeface="Times New Roman" panose="02020603050405020304" pitchFamily="18" charset="0"/>
              </a:rPr>
              <a:t>интересуват</a:t>
            </a:r>
            <a:r>
              <a:rPr lang="ru-RU" sz="2000" i="1" dirty="0">
                <a:latin typeface="Times New Roman" panose="02020603050405020304" pitchFamily="18" charset="0"/>
                <a:cs typeface="Times New Roman" panose="02020603050405020304" pitchFamily="18" charset="0"/>
              </a:rPr>
              <a:t> от </a:t>
            </a:r>
            <a:r>
              <a:rPr lang="ru-RU" sz="2000" i="1" dirty="0" err="1">
                <a:latin typeface="Times New Roman" panose="02020603050405020304" pitchFamily="18" charset="0"/>
                <a:cs typeface="Times New Roman" panose="02020603050405020304" pitchFamily="18" charset="0"/>
              </a:rPr>
              <a:t>неговите</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виртуални</a:t>
            </a:r>
            <a:r>
              <a:rPr lang="ru-RU" sz="2000" i="1" dirty="0">
                <a:latin typeface="Times New Roman" panose="02020603050405020304" pitchFamily="18" charset="0"/>
                <a:cs typeface="Times New Roman" panose="02020603050405020304" pitchFamily="18" charset="0"/>
              </a:rPr>
              <a:t> приятели и </a:t>
            </a:r>
            <a:r>
              <a:rPr lang="ru-RU" sz="2000" i="1" dirty="0" err="1">
                <a:latin typeface="Times New Roman" panose="02020603050405020304" pitchFamily="18" charset="0"/>
                <a:cs typeface="Times New Roman" panose="02020603050405020304" pitchFamily="18" charset="0"/>
              </a:rPr>
              <a:t>сайтовете</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които</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редовно</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посещава</a:t>
            </a:r>
            <a:r>
              <a:rPr lang="ru-RU" sz="2000" dirty="0">
                <a:latin typeface="Times New Roman" panose="02020603050405020304" pitchFamily="18" charset="0"/>
                <a:cs typeface="Times New Roman" panose="02020603050405020304" pitchFamily="18" charset="0"/>
              </a:rPr>
              <a:t>. </a:t>
            </a:r>
          </a:p>
          <a:p>
            <a:pPr algn="just"/>
            <a:endParaRPr lang="ru-RU" sz="2000" dirty="0">
              <a:latin typeface="Times New Roman" panose="02020603050405020304" pitchFamily="18" charset="0"/>
              <a:cs typeface="Times New Roman" panose="02020603050405020304" pitchFamily="18" charset="0"/>
            </a:endParaRPr>
          </a:p>
          <a:p>
            <a:pPr algn="just"/>
            <a:r>
              <a:rPr lang="ru-RU" sz="2000" i="1" dirty="0">
                <a:latin typeface="Times New Roman" panose="02020603050405020304" pitchFamily="18" charset="0"/>
                <a:cs typeface="Times New Roman" panose="02020603050405020304" pitchFamily="18" charset="0"/>
              </a:rPr>
              <a:t>Необходимо е да се </a:t>
            </a:r>
            <a:r>
              <a:rPr lang="ru-RU" sz="2000" i="1" dirty="0" err="1">
                <a:latin typeface="Times New Roman" panose="02020603050405020304" pitchFamily="18" charset="0"/>
                <a:cs typeface="Times New Roman" panose="02020603050405020304" pitchFamily="18" charset="0"/>
              </a:rPr>
              <a:t>опитаме</a:t>
            </a:r>
            <a:r>
              <a:rPr lang="ru-RU" sz="2000" i="1" dirty="0">
                <a:latin typeface="Times New Roman" panose="02020603050405020304" pitchFamily="18" charset="0"/>
                <a:cs typeface="Times New Roman" panose="02020603050405020304" pitchFamily="18" charset="0"/>
              </a:rPr>
              <a:t> да направим </a:t>
            </a:r>
            <a:r>
              <a:rPr lang="ru-RU" sz="2000" i="1" dirty="0" err="1">
                <a:latin typeface="Times New Roman" panose="02020603050405020304" pitchFamily="18" charset="0"/>
                <a:cs typeface="Times New Roman" panose="02020603050405020304" pitchFamily="18" charset="0"/>
              </a:rPr>
              <a:t>реалния</a:t>
            </a:r>
            <a:r>
              <a:rPr lang="ru-RU" sz="2000" i="1" dirty="0">
                <a:latin typeface="Times New Roman" panose="02020603050405020304" pitchFamily="18" charset="0"/>
                <a:cs typeface="Times New Roman" panose="02020603050405020304" pitchFamily="18" charset="0"/>
              </a:rPr>
              <a:t> живот на </a:t>
            </a:r>
            <a:r>
              <a:rPr lang="ru-RU" sz="2000" i="1" dirty="0" err="1">
                <a:latin typeface="Times New Roman" panose="02020603050405020304" pitchFamily="18" charset="0"/>
                <a:cs typeface="Times New Roman" panose="02020603050405020304" pitchFamily="18" charset="0"/>
              </a:rPr>
              <a:t>детето</a:t>
            </a:r>
            <a:r>
              <a:rPr lang="ru-RU" sz="2000" i="1" dirty="0">
                <a:latin typeface="Times New Roman" panose="02020603050405020304" pitchFamily="18" charset="0"/>
                <a:cs typeface="Times New Roman" panose="02020603050405020304" pitchFamily="18" charset="0"/>
              </a:rPr>
              <a:t> интересен и да </a:t>
            </a:r>
            <a:r>
              <a:rPr lang="ru-RU" sz="2000" i="1" dirty="0" err="1">
                <a:latin typeface="Times New Roman" panose="02020603050405020304" pitchFamily="18" charset="0"/>
                <a:cs typeface="Times New Roman" panose="02020603050405020304" pitchFamily="18" charset="0"/>
              </a:rPr>
              <a:t>съответства</a:t>
            </a:r>
            <a:r>
              <a:rPr lang="ru-RU" sz="2000" i="1" dirty="0">
                <a:latin typeface="Times New Roman" panose="02020603050405020304" pitchFamily="18" charset="0"/>
                <a:cs typeface="Times New Roman" panose="02020603050405020304" pitchFamily="18" charset="0"/>
              </a:rPr>
              <a:t> на </a:t>
            </a:r>
            <a:r>
              <a:rPr lang="ru-RU" sz="2000" i="1" dirty="0" err="1">
                <a:latin typeface="Times New Roman" panose="02020603050405020304" pitchFamily="18" charset="0"/>
                <a:cs typeface="Times New Roman" panose="02020603050405020304" pitchFamily="18" charset="0"/>
              </a:rPr>
              <a:t>неговите</a:t>
            </a:r>
            <a:r>
              <a:rPr lang="ru-RU" sz="2000" i="1" dirty="0">
                <a:latin typeface="Times New Roman" panose="02020603050405020304" pitchFamily="18" charset="0"/>
                <a:cs typeface="Times New Roman" panose="02020603050405020304" pitchFamily="18" charset="0"/>
              </a:rPr>
              <a:t> идеи: да </a:t>
            </a:r>
            <a:r>
              <a:rPr lang="ru-RU" sz="2000" i="1" dirty="0" err="1">
                <a:latin typeface="Times New Roman" panose="02020603050405020304" pitchFamily="18" charset="0"/>
                <a:cs typeface="Times New Roman" panose="02020603050405020304" pitchFamily="18" charset="0"/>
              </a:rPr>
              <a:t>организираме</a:t>
            </a:r>
            <a:r>
              <a:rPr lang="ru-RU" sz="2000" i="1" dirty="0">
                <a:latin typeface="Times New Roman" panose="02020603050405020304" pitchFamily="18" charset="0"/>
                <a:cs typeface="Times New Roman" panose="02020603050405020304" pitchFamily="18" charset="0"/>
              </a:rPr>
              <a:t> участие на </a:t>
            </a:r>
            <a:r>
              <a:rPr lang="ru-RU" sz="2000" i="1" dirty="0" err="1">
                <a:latin typeface="Times New Roman" panose="02020603050405020304" pitchFamily="18" charset="0"/>
                <a:cs typeface="Times New Roman" panose="02020603050405020304" pitchFamily="18" charset="0"/>
              </a:rPr>
              <a:t>детето</a:t>
            </a:r>
            <a:r>
              <a:rPr lang="ru-RU" sz="2000" i="1" dirty="0">
                <a:latin typeface="Times New Roman" panose="02020603050405020304" pitchFamily="18" charset="0"/>
                <a:cs typeface="Times New Roman" panose="02020603050405020304" pitchFamily="18" charset="0"/>
              </a:rPr>
              <a:t> в </a:t>
            </a:r>
            <a:r>
              <a:rPr lang="ru-RU" sz="2000" i="1" dirty="0" err="1">
                <a:latin typeface="Times New Roman" panose="02020603050405020304" pitchFamily="18" charset="0"/>
                <a:cs typeface="Times New Roman" panose="02020603050405020304" pitchFamily="18" charset="0"/>
              </a:rPr>
              <a:t>спортни</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дейности</a:t>
            </a:r>
            <a:r>
              <a:rPr lang="ru-RU" sz="2000" i="1" dirty="0">
                <a:latin typeface="Times New Roman" panose="02020603050405020304" pitchFamily="18" charset="0"/>
                <a:cs typeface="Times New Roman" panose="02020603050405020304" pitchFamily="18" charset="0"/>
              </a:rPr>
              <a:t> , </a:t>
            </a:r>
            <a:r>
              <a:rPr lang="ru-RU" sz="2000" i="1" dirty="0" err="1">
                <a:latin typeface="Times New Roman" panose="02020603050405020304" pitchFamily="18" charset="0"/>
                <a:cs typeface="Times New Roman" panose="02020603050405020304" pitchFamily="18" charset="0"/>
              </a:rPr>
              <a:t>уроци</a:t>
            </a:r>
            <a:r>
              <a:rPr lang="ru-RU" sz="2000" i="1" dirty="0">
                <a:latin typeface="Times New Roman" panose="02020603050405020304" pitchFamily="18" charset="0"/>
                <a:cs typeface="Times New Roman" panose="02020603050405020304" pitchFamily="18" charset="0"/>
              </a:rPr>
              <a:t> по </a:t>
            </a:r>
            <a:r>
              <a:rPr lang="ru-RU" sz="2000" i="1" dirty="0" err="1">
                <a:latin typeface="Times New Roman" panose="02020603050405020304" pitchFamily="18" charset="0"/>
                <a:cs typeface="Times New Roman" panose="02020603050405020304" pitchFamily="18" charset="0"/>
              </a:rPr>
              <a:t>музика</a:t>
            </a:r>
            <a:r>
              <a:rPr lang="ru-RU" sz="2000" i="1" dirty="0">
                <a:latin typeface="Times New Roman" panose="02020603050405020304" pitchFamily="18" charset="0"/>
                <a:cs typeface="Times New Roman" panose="02020603050405020304" pitchFamily="18" charset="0"/>
              </a:rPr>
              <a:t> и </a:t>
            </a:r>
            <a:r>
              <a:rPr lang="ru-RU" sz="2000" i="1" dirty="0" err="1">
                <a:latin typeface="Times New Roman" panose="02020603050405020304" pitchFamily="18" charset="0"/>
                <a:cs typeface="Times New Roman" panose="02020603050405020304" pitchFamily="18" charset="0"/>
              </a:rPr>
              <a:t>други</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кръгове</a:t>
            </a:r>
            <a:r>
              <a:rPr lang="ru-RU" sz="2000" i="1" dirty="0">
                <a:latin typeface="Times New Roman" panose="02020603050405020304" pitchFamily="18" charset="0"/>
                <a:cs typeface="Times New Roman" panose="02020603050405020304" pitchFamily="18" charset="0"/>
              </a:rPr>
              <a:t> по </a:t>
            </a:r>
            <a:r>
              <a:rPr lang="ru-RU" sz="2000" i="1" dirty="0" err="1">
                <a:latin typeface="Times New Roman" panose="02020603050405020304" pitchFamily="18" charset="0"/>
                <a:cs typeface="Times New Roman" panose="02020603050405020304" pitchFamily="18" charset="0"/>
              </a:rPr>
              <a:t>интереси</a:t>
            </a:r>
            <a:r>
              <a:rPr lang="ru-RU" sz="2000" i="1" dirty="0">
                <a:latin typeface="Times New Roman" panose="02020603050405020304" pitchFamily="18" charset="0"/>
                <a:cs typeface="Times New Roman" panose="02020603050405020304" pitchFamily="18" charset="0"/>
              </a:rPr>
              <a:t>, в </a:t>
            </a:r>
            <a:r>
              <a:rPr lang="ru-RU" sz="2000" i="1" dirty="0" err="1">
                <a:latin typeface="Times New Roman" panose="02020603050405020304" pitchFamily="18" charset="0"/>
                <a:cs typeface="Times New Roman" panose="02020603050405020304" pitchFamily="18" charset="0"/>
              </a:rPr>
              <a:t>разумни</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граници</a:t>
            </a:r>
            <a:r>
              <a:rPr lang="ru-RU" sz="2000" i="1" dirty="0">
                <a:latin typeface="Times New Roman" panose="02020603050405020304" pitchFamily="18" charset="0"/>
                <a:cs typeface="Times New Roman" panose="02020603050405020304" pitchFamily="18" charset="0"/>
              </a:rPr>
              <a:t>/</a:t>
            </a:r>
            <a:r>
              <a:rPr lang="ru-RU" sz="2000" i="1" dirty="0" err="1">
                <a:latin typeface="Times New Roman" panose="02020603050405020304" pitchFamily="18" charset="0"/>
                <a:cs typeface="Times New Roman" panose="02020603050405020304" pitchFamily="18" charset="0"/>
              </a:rPr>
              <a:t>часови</a:t>
            </a:r>
            <a:r>
              <a:rPr lang="ru-RU" sz="2000" i="1" dirty="0">
                <a:latin typeface="Times New Roman" panose="02020603050405020304" pitchFamily="18" charset="0"/>
                <a:cs typeface="Times New Roman" panose="02020603050405020304" pitchFamily="18" charset="0"/>
              </a:rPr>
              <a:t> диапазон/ да </a:t>
            </a:r>
            <a:r>
              <a:rPr lang="ru-RU" sz="2000" i="1" dirty="0" err="1">
                <a:latin typeface="Times New Roman" panose="02020603050405020304" pitchFamily="18" charset="0"/>
                <a:cs typeface="Times New Roman" panose="02020603050405020304" pitchFamily="18" charset="0"/>
              </a:rPr>
              <a:t>разрешаваме</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разходки</a:t>
            </a:r>
            <a:r>
              <a:rPr lang="ru-RU" sz="2000" i="1" dirty="0">
                <a:latin typeface="Times New Roman" panose="02020603050405020304" pitchFamily="18" charset="0"/>
                <a:cs typeface="Times New Roman" panose="02020603050405020304" pitchFamily="18" charset="0"/>
              </a:rPr>
              <a:t> и </a:t>
            </a:r>
            <a:r>
              <a:rPr lang="ru-RU" sz="2000" i="1" dirty="0" err="1">
                <a:latin typeface="Times New Roman" panose="02020603050405020304" pitchFamily="18" charset="0"/>
                <a:cs typeface="Times New Roman" panose="02020603050405020304" pitchFamily="18" charset="0"/>
              </a:rPr>
              <a:t>срещи</a:t>
            </a:r>
            <a:r>
              <a:rPr lang="ru-RU" sz="2000" i="1" dirty="0">
                <a:latin typeface="Times New Roman" panose="02020603050405020304" pitchFamily="18" charset="0"/>
                <a:cs typeface="Times New Roman" panose="02020603050405020304" pitchFamily="18" charset="0"/>
              </a:rPr>
              <a:t> с </a:t>
            </a:r>
            <a:r>
              <a:rPr lang="ru-RU" sz="2000" i="1" dirty="0" err="1">
                <a:latin typeface="Times New Roman" panose="02020603050405020304" pitchFamily="18" charset="0"/>
                <a:cs typeface="Times New Roman" panose="02020603050405020304" pitchFamily="18" charset="0"/>
              </a:rPr>
              <a:t>връстници</a:t>
            </a:r>
            <a:r>
              <a:rPr lang="ru-RU" sz="2000"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41675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DBBBDDA4-229A-60EA-18EC-D2E3C0109E7C}"/>
              </a:ext>
            </a:extLst>
          </p:cNvPr>
          <p:cNvSpPr txBox="1"/>
          <p:nvPr/>
        </p:nvSpPr>
        <p:spPr>
          <a:xfrm>
            <a:off x="452487" y="3108191"/>
            <a:ext cx="11161336" cy="461665"/>
          </a:xfrm>
          <a:prstGeom prst="rect">
            <a:avLst/>
          </a:prstGeom>
          <a:noFill/>
        </p:spPr>
        <p:txBody>
          <a:bodyPr wrap="square">
            <a:spAutoFit/>
          </a:bodyPr>
          <a:lstStyle/>
          <a:p>
            <a:endParaRPr lang="bg-BG" sz="1200" b="1" dirty="0">
              <a:effectLst/>
              <a:latin typeface="Times New Roman" panose="02020603050405020304" pitchFamily="18" charset="0"/>
              <a:ea typeface="Calibri" panose="020F0502020204030204" pitchFamily="34" charset="0"/>
            </a:endParaRPr>
          </a:p>
          <a:p>
            <a:pPr marL="342900" indent="-342900">
              <a:buAutoNum type="arabicPeriod"/>
            </a:pPr>
            <a:endParaRPr lang="bg-BG" sz="1200" dirty="0"/>
          </a:p>
        </p:txBody>
      </p:sp>
      <p:sp>
        <p:nvSpPr>
          <p:cNvPr id="5" name="Текстово поле 4">
            <a:extLst>
              <a:ext uri="{FF2B5EF4-FFF2-40B4-BE49-F238E27FC236}">
                <a16:creationId xmlns:a16="http://schemas.microsoft.com/office/drawing/2014/main" id="{D1B198C1-B8C6-6476-8A37-BE0316A06731}"/>
              </a:ext>
            </a:extLst>
          </p:cNvPr>
          <p:cNvSpPr txBox="1"/>
          <p:nvPr/>
        </p:nvSpPr>
        <p:spPr>
          <a:xfrm>
            <a:off x="339365" y="806640"/>
            <a:ext cx="11400148" cy="3970318"/>
          </a:xfrm>
          <a:prstGeom prst="rect">
            <a:avLst/>
          </a:prstGeom>
          <a:noFill/>
        </p:spPr>
        <p:txBody>
          <a:bodyPr wrap="square">
            <a:spAutoFit/>
          </a:bodyPr>
          <a:lstStyle/>
          <a:p>
            <a:r>
              <a:rPr lang="bg-BG" b="1" dirty="0">
                <a:latin typeface="Times New Roman" panose="02020603050405020304" pitchFamily="18" charset="0"/>
                <a:ea typeface="Calibri" panose="020F0502020204030204" pitchFamily="34" charset="0"/>
              </a:rPr>
              <a:t>Използвана литература</a:t>
            </a:r>
          </a:p>
          <a:p>
            <a:pPr marL="228600" indent="-228600">
              <a:buAutoNum type="arabicPeriod"/>
            </a:pPr>
            <a:r>
              <a:rPr lang="bg-BG" b="1" dirty="0" err="1">
                <a:effectLst/>
                <a:latin typeface="Times New Roman" panose="02020603050405020304" pitchFamily="18" charset="0"/>
                <a:ea typeface="Calibri" panose="020F0502020204030204" pitchFamily="34" charset="0"/>
              </a:rPr>
              <a:t>Батуров</a:t>
            </a:r>
            <a:r>
              <a:rPr lang="bg-BG" dirty="0">
                <a:effectLst/>
                <a:latin typeface="Times New Roman" panose="02020603050405020304" pitchFamily="18" charset="0"/>
                <a:ea typeface="Calibri" panose="020F0502020204030204" pitchFamily="34" charset="0"/>
              </a:rPr>
              <a:t>,</a:t>
            </a:r>
            <a:r>
              <a:rPr lang="bg-BG" b="1" dirty="0">
                <a:effectLst/>
                <a:latin typeface="Times New Roman" panose="02020603050405020304" pitchFamily="18" charset="0"/>
                <a:ea typeface="Calibri" panose="020F0502020204030204" pitchFamily="34" charset="0"/>
              </a:rPr>
              <a:t> Д.,</a:t>
            </a:r>
            <a:r>
              <a:rPr lang="bg-BG" dirty="0">
                <a:effectLst/>
                <a:latin typeface="Times New Roman" panose="02020603050405020304" pitchFamily="18" charset="0"/>
                <a:ea typeface="Calibri" panose="020F0502020204030204" pitchFamily="34" charset="0"/>
              </a:rPr>
              <a:t> Русева, Б.,</a:t>
            </a:r>
            <a:r>
              <a:rPr lang="en-US" dirty="0">
                <a:effectLst/>
                <a:latin typeface="Times New Roman" panose="02020603050405020304" pitchFamily="18" charset="0"/>
                <a:ea typeface="Calibri" panose="020F0502020204030204" pitchFamily="34" charset="0"/>
              </a:rPr>
              <a:t>(</a:t>
            </a:r>
            <a:r>
              <a:rPr lang="bg-BG" dirty="0">
                <a:effectLst/>
                <a:latin typeface="Times New Roman" panose="02020603050405020304" pitchFamily="18" charset="0"/>
                <a:ea typeface="Calibri" panose="020F0502020204030204" pitchFamily="34" charset="0"/>
              </a:rPr>
              <a:t> 2015</a:t>
            </a:r>
            <a:r>
              <a:rPr lang="en-US" dirty="0">
                <a:effectLst/>
                <a:latin typeface="Times New Roman" panose="02020603050405020304" pitchFamily="18" charset="0"/>
                <a:ea typeface="Calibri" panose="020F0502020204030204" pitchFamily="34" charset="0"/>
              </a:rPr>
              <a:t>)</a:t>
            </a:r>
            <a:r>
              <a:rPr lang="bg-BG" dirty="0">
                <a:effectLst/>
                <a:latin typeface="Times New Roman" panose="02020603050405020304" pitchFamily="18" charset="0"/>
                <a:ea typeface="Calibri" panose="020F0502020204030204" pitchFamily="34" charset="0"/>
              </a:rPr>
              <a:t>  „ Измерения на самотата. </a:t>
            </a:r>
            <a:r>
              <a:rPr lang="bg-BG" dirty="0" err="1">
                <a:effectLst/>
                <a:latin typeface="Times New Roman" panose="02020603050405020304" pitchFamily="18" charset="0"/>
                <a:ea typeface="Calibri" panose="020F0502020204030204" pitchFamily="34" charset="0"/>
              </a:rPr>
              <a:t>Психометричен</a:t>
            </a:r>
            <a:r>
              <a:rPr lang="bg-BG" dirty="0">
                <a:effectLst/>
                <a:latin typeface="Times New Roman" panose="02020603050405020304" pitchFamily="18" charset="0"/>
                <a:ea typeface="Calibri" panose="020F0502020204030204" pitchFamily="34" charset="0"/>
              </a:rPr>
              <a:t> анализ на Скалата за самота UCLA (версия 3)” //  ISBN 978-954-9497-13-7, Благоевград, изд. Колеж по туризъм” </a:t>
            </a:r>
          </a:p>
          <a:p>
            <a:pPr marL="342900" indent="-342900">
              <a:buAutoNum type="arabicPeriod"/>
            </a:pPr>
            <a:r>
              <a:rPr lang="ru-RU" dirty="0">
                <a:latin typeface="Times New Roman" panose="02020603050405020304" pitchFamily="18" charset="0"/>
                <a:ea typeface="Calibri" panose="020F0502020204030204" pitchFamily="34" charset="0"/>
              </a:rPr>
              <a:t>Батуров, Д., </a:t>
            </a:r>
            <a:r>
              <a:rPr lang="ru-RU" dirty="0" err="1">
                <a:latin typeface="Times New Roman" panose="02020603050405020304" pitchFamily="18" charset="0"/>
                <a:ea typeface="Calibri" panose="020F0502020204030204" pitchFamily="34" charset="0"/>
              </a:rPr>
              <a:t>Русева</a:t>
            </a:r>
            <a:r>
              <a:rPr lang="ru-RU" dirty="0">
                <a:latin typeface="Times New Roman" panose="02020603050405020304" pitchFamily="18" charset="0"/>
                <a:ea typeface="Calibri" panose="020F0502020204030204" pitchFamily="34" charset="0"/>
              </a:rPr>
              <a:t>, Б.,( 2016)  „</a:t>
            </a:r>
            <a:r>
              <a:rPr lang="ru-RU" dirty="0" err="1">
                <a:latin typeface="Times New Roman" panose="02020603050405020304" pitchFamily="18" charset="0"/>
                <a:ea typeface="Calibri" panose="020F0502020204030204" pitchFamily="34" charset="0"/>
              </a:rPr>
              <a:t>Тревожност</a:t>
            </a:r>
            <a:r>
              <a:rPr lang="ru-RU" dirty="0">
                <a:latin typeface="Times New Roman" panose="02020603050405020304" pitchFamily="18" charset="0"/>
                <a:ea typeface="Calibri" panose="020F0502020204030204" pitchFamily="34" charset="0"/>
              </a:rPr>
              <a:t> и </a:t>
            </a:r>
            <a:r>
              <a:rPr lang="ru-RU" dirty="0" err="1">
                <a:latin typeface="Times New Roman" panose="02020603050405020304" pitchFamily="18" charset="0"/>
                <a:ea typeface="Calibri" panose="020F0502020204030204" pitchFamily="34" charset="0"/>
              </a:rPr>
              <a:t>самота</a:t>
            </a:r>
            <a:r>
              <a:rPr lang="ru-RU" dirty="0">
                <a:latin typeface="Times New Roman" panose="02020603050405020304" pitchFamily="18" charset="0"/>
                <a:ea typeface="Calibri" panose="020F0502020204030204" pitchFamily="34" charset="0"/>
              </a:rPr>
              <a:t> при лица с </a:t>
            </a:r>
            <a:r>
              <a:rPr lang="ru-RU" dirty="0" err="1">
                <a:latin typeface="Times New Roman" panose="02020603050405020304" pitchFamily="18" charset="0"/>
                <a:ea typeface="Calibri" panose="020F0502020204030204" pitchFamily="34" charset="0"/>
              </a:rPr>
              <a:t>алкохолна</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зависимост</a:t>
            </a:r>
            <a:r>
              <a:rPr lang="ru-RU" dirty="0">
                <a:latin typeface="Times New Roman" panose="02020603050405020304" pitchFamily="18" charset="0"/>
                <a:ea typeface="Calibri" panose="020F0502020204030204" pitchFamily="34" charset="0"/>
              </a:rPr>
              <a:t> ” //  ISBN 978-954-9497-14-4 ,  </a:t>
            </a:r>
            <a:r>
              <a:rPr lang="ru-RU" dirty="0" err="1">
                <a:latin typeface="Times New Roman" panose="02020603050405020304" pitchFamily="18" charset="0"/>
                <a:ea typeface="Calibri" panose="020F0502020204030204" pitchFamily="34" charset="0"/>
              </a:rPr>
              <a:t>Благоевград</a:t>
            </a:r>
            <a:r>
              <a:rPr lang="ru-RU" dirty="0">
                <a:latin typeface="Times New Roman" panose="02020603050405020304" pitchFamily="18" charset="0"/>
                <a:ea typeface="Calibri" panose="020F0502020204030204" pitchFamily="34" charset="0"/>
              </a:rPr>
              <a:t>, изд. </a:t>
            </a:r>
            <a:r>
              <a:rPr lang="ru-RU" dirty="0" err="1">
                <a:latin typeface="Times New Roman" panose="02020603050405020304" pitchFamily="18" charset="0"/>
                <a:ea typeface="Calibri" panose="020F0502020204030204" pitchFamily="34" charset="0"/>
              </a:rPr>
              <a:t>Колеж</a:t>
            </a:r>
            <a:r>
              <a:rPr lang="ru-RU" dirty="0">
                <a:latin typeface="Times New Roman" panose="02020603050405020304" pitchFamily="18" charset="0"/>
                <a:ea typeface="Calibri" panose="020F0502020204030204" pitchFamily="34" charset="0"/>
              </a:rPr>
              <a:t> по </a:t>
            </a:r>
            <a:r>
              <a:rPr lang="ru-RU" dirty="0" err="1">
                <a:latin typeface="Times New Roman" panose="02020603050405020304" pitchFamily="18" charset="0"/>
                <a:ea typeface="Calibri" panose="020F0502020204030204" pitchFamily="34" charset="0"/>
              </a:rPr>
              <a:t>туризъм</a:t>
            </a:r>
            <a:r>
              <a:rPr lang="ru-RU" dirty="0">
                <a:latin typeface="Times New Roman" panose="02020603050405020304" pitchFamily="18" charset="0"/>
                <a:ea typeface="Calibri" panose="020F0502020204030204" pitchFamily="34" charset="0"/>
              </a:rPr>
              <a:t>” </a:t>
            </a:r>
          </a:p>
          <a:p>
            <a:pPr marL="342900" indent="-342900">
              <a:buAutoNum type="arabicPeriod"/>
            </a:pPr>
            <a:r>
              <a:rPr lang="ru-RU" dirty="0"/>
              <a:t>Батуров, Д. (2015) </a:t>
            </a:r>
            <a:r>
              <a:rPr lang="ru-RU" dirty="0" err="1"/>
              <a:t>Ролята</a:t>
            </a:r>
            <a:r>
              <a:rPr lang="ru-RU" dirty="0"/>
              <a:t> на </a:t>
            </a:r>
            <a:r>
              <a:rPr lang="ru-RU" dirty="0" err="1"/>
              <a:t>социалните</a:t>
            </a:r>
            <a:r>
              <a:rPr lang="ru-RU" dirty="0"/>
              <a:t> мрежи </a:t>
            </a:r>
            <a:r>
              <a:rPr lang="ru-RU" dirty="0" err="1"/>
              <a:t>във</a:t>
            </a:r>
            <a:r>
              <a:rPr lang="ru-RU" dirty="0"/>
              <a:t> </a:t>
            </a:r>
            <a:r>
              <a:rPr lang="ru-RU" dirty="0" err="1"/>
              <a:t>формиране</a:t>
            </a:r>
            <a:r>
              <a:rPr lang="ru-RU" dirty="0"/>
              <a:t> на </a:t>
            </a:r>
            <a:r>
              <a:rPr lang="ru-RU" dirty="0" err="1"/>
              <a:t>общественото</a:t>
            </a:r>
            <a:r>
              <a:rPr lang="ru-RU" dirty="0"/>
              <a:t> мнение </a:t>
            </a:r>
            <a:r>
              <a:rPr lang="ru-RU" dirty="0" err="1"/>
              <a:t>Пирински</a:t>
            </a:r>
            <a:r>
              <a:rPr lang="ru-RU" dirty="0"/>
              <a:t> </a:t>
            </a:r>
            <a:r>
              <a:rPr lang="ru-RU" dirty="0" err="1"/>
              <a:t>книжовни</a:t>
            </a:r>
            <a:r>
              <a:rPr lang="ru-RU" dirty="0"/>
              <a:t> листа , ISSN:1312-6911; 2015 г.; стр. 81-87</a:t>
            </a:r>
          </a:p>
          <a:p>
            <a:pPr marL="342900" indent="-342900">
              <a:buAutoNum type="arabicPeriod"/>
            </a:pPr>
            <a:r>
              <a:rPr lang="en-US" dirty="0">
                <a:hlinkClick r:id="rId2"/>
              </a:rPr>
              <a:t>https://www.krasotaimedicina.ru/diseases/psychiatric/internet-addiction</a:t>
            </a:r>
            <a:endParaRPr lang="bg-BG" dirty="0"/>
          </a:p>
          <a:p>
            <a:pPr marL="342900" indent="-342900">
              <a:buAutoNum type="arabicPeriod"/>
            </a:pPr>
            <a:r>
              <a:rPr lang="ru-RU" dirty="0"/>
              <a:t>Интернет-зависимость: аспекты формирования и возможности психологической коррекции М.А. Богомолова, Т.С. Бузина// Медицинская психология в России. – 2018. – №2.</a:t>
            </a:r>
          </a:p>
          <a:p>
            <a:pPr marL="342900" indent="-342900">
              <a:buAutoNum type="arabicPeriod"/>
            </a:pPr>
            <a:r>
              <a:rPr lang="en-US" dirty="0">
                <a:hlinkClick r:id="rId3"/>
              </a:rPr>
              <a:t>https://bg.wikipedia.org/wiki/%D0%9F%D1%81%D0%B8%D1%85%D0%B5%D0%B4%D0%B5%D0%BB%D0%B8%D1%8F</a:t>
            </a:r>
            <a:endParaRPr lang="bg-BG" dirty="0"/>
          </a:p>
          <a:p>
            <a:pPr marL="342900" indent="-342900">
              <a:buAutoNum type="arabicPeriod"/>
            </a:pPr>
            <a:r>
              <a:rPr lang="en-US" dirty="0">
                <a:hlinkClick r:id="rId4"/>
              </a:rPr>
              <a:t>https://bg.wikipedia.org/wiki</a:t>
            </a:r>
            <a:endParaRPr lang="bg-BG" dirty="0"/>
          </a:p>
          <a:p>
            <a:pPr marL="342900" indent="-342900">
              <a:buAutoNum type="arabicPeriod"/>
            </a:pPr>
            <a:endParaRPr lang="bg-BG" dirty="0"/>
          </a:p>
        </p:txBody>
      </p:sp>
    </p:spTree>
    <p:extLst>
      <p:ext uri="{BB962C8B-B14F-4D97-AF65-F5344CB8AC3E}">
        <p14:creationId xmlns:p14="http://schemas.microsoft.com/office/powerpoint/2010/main" val="2355999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C93D751E-040C-D095-0589-EA4697FF8AA0}"/>
              </a:ext>
            </a:extLst>
          </p:cNvPr>
          <p:cNvSpPr>
            <a:spLocks noGrp="1"/>
          </p:cNvSpPr>
          <p:nvPr>
            <p:ph type="ctrTitle"/>
          </p:nvPr>
        </p:nvSpPr>
        <p:spPr>
          <a:xfrm>
            <a:off x="1097280" y="758952"/>
            <a:ext cx="10058400" cy="2304759"/>
          </a:xfrm>
        </p:spPr>
        <p:txBody>
          <a:bodyPr>
            <a:normAutofit/>
          </a:bodyPr>
          <a:lstStyle/>
          <a:p>
            <a:pPr algn="ctr">
              <a:lnSpc>
                <a:spcPct val="200000"/>
              </a:lnSpc>
            </a:pPr>
            <a:r>
              <a:rPr lang="bg-BG"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ВЛИЯНИЕ НА ЕЛЕКТРОННАТА СРЕДА И СЪДЪРЖАНИЕТО И ВЪРХУ РЕФЛЕКСИТЕ ЗА САМОСЪХРАНЕНИЕ НА УЧАЩИ СЕ . ЧЕЛЕН СВЕТОВЕН ОПИТ</a:t>
            </a:r>
          </a:p>
        </p:txBody>
      </p:sp>
      <p:sp>
        <p:nvSpPr>
          <p:cNvPr id="3" name="Подзаглавие 2">
            <a:extLst>
              <a:ext uri="{FF2B5EF4-FFF2-40B4-BE49-F238E27FC236}">
                <a16:creationId xmlns:a16="http://schemas.microsoft.com/office/drawing/2014/main" id="{28E98A84-9A59-076B-E65E-501CC1818AA6}"/>
              </a:ext>
            </a:extLst>
          </p:cNvPr>
          <p:cNvSpPr>
            <a:spLocks noGrp="1"/>
          </p:cNvSpPr>
          <p:nvPr>
            <p:ph type="subTitle" idx="1"/>
          </p:nvPr>
        </p:nvSpPr>
        <p:spPr>
          <a:xfrm>
            <a:off x="914400" y="4920792"/>
            <a:ext cx="5540480" cy="744717"/>
          </a:xfrm>
        </p:spPr>
        <p:txBody>
          <a:bodyPr/>
          <a:lstStyle/>
          <a:p>
            <a:pPr algn="l"/>
            <a:r>
              <a:rPr lang="bg-BG" b="1" dirty="0">
                <a:effectLst>
                  <a:outerShdw blurRad="38100" dist="38100" dir="2700000" algn="tl">
                    <a:srgbClr val="000000">
                      <a:alpha val="43137"/>
                    </a:srgbClr>
                  </a:outerShdw>
                </a:effectLst>
              </a:rPr>
              <a:t>Доц. д-р Димитър </a:t>
            </a:r>
            <a:r>
              <a:rPr lang="bg-BG" b="1" dirty="0" err="1">
                <a:effectLst>
                  <a:outerShdw blurRad="38100" dist="38100" dir="2700000" algn="tl">
                    <a:srgbClr val="000000">
                      <a:alpha val="43137"/>
                    </a:srgbClr>
                  </a:outerShdw>
                </a:effectLst>
              </a:rPr>
              <a:t>Батуров</a:t>
            </a:r>
            <a:r>
              <a:rPr lang="bg-BG" b="1" dirty="0">
                <a:effectLst>
                  <a:outerShdw blurRad="38100" dist="38100" dir="2700000" algn="tl">
                    <a:srgbClr val="000000">
                      <a:alpha val="43137"/>
                    </a:srgbClr>
                  </a:outerShdw>
                </a:effectLst>
              </a:rPr>
              <a:t>, </a:t>
            </a:r>
            <a:r>
              <a:rPr lang="bg-BG" sz="1600" b="1" dirty="0">
                <a:effectLst>
                  <a:outerShdw blurRad="38100" dist="38100" dir="2700000" algn="tl">
                    <a:srgbClr val="000000">
                      <a:alpha val="43137"/>
                    </a:srgbClr>
                  </a:outerShdw>
                </a:effectLst>
              </a:rPr>
              <a:t>д.</a:t>
            </a:r>
            <a:r>
              <a:rPr lang="bg-BG" b="1" dirty="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2796662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273D2839-2170-BF88-DFD5-9BBBB1EC8457}"/>
              </a:ext>
            </a:extLst>
          </p:cNvPr>
          <p:cNvSpPr txBox="1"/>
          <p:nvPr/>
        </p:nvSpPr>
        <p:spPr>
          <a:xfrm>
            <a:off x="226242" y="867706"/>
            <a:ext cx="11566689" cy="3935821"/>
          </a:xfrm>
          <a:prstGeom prst="rect">
            <a:avLst/>
          </a:prstGeom>
          <a:noFill/>
        </p:spPr>
        <p:txBody>
          <a:bodyPr wrap="square">
            <a:spAutoFit/>
          </a:bodyPr>
          <a:lstStyle/>
          <a:p>
            <a:pPr>
              <a:lnSpc>
                <a:spcPct val="107000"/>
              </a:lnSpc>
              <a:spcAft>
                <a:spcPts val="800"/>
              </a:spcAft>
            </a:pPr>
            <a:r>
              <a:rPr lang="bg-BG" sz="1800" kern="0" dirty="0">
                <a:effectLst/>
                <a:latin typeface="Times New Roman" panose="02020603050405020304" pitchFamily="18" charset="0"/>
                <a:ea typeface="Calibri" panose="020F0502020204030204" pitchFamily="34" charset="0"/>
                <a:cs typeface="Times New Roman" panose="02020603050405020304" pitchFamily="18" charset="0"/>
              </a:rPr>
              <a:t>Съвременният интелектуален труд, би бил невъзможен без ежедневната употреба на интернет, без да се взимат предвид мултимедийните забавления, които са базирани онлайн. Същото важи за социалните мрежи, които постепенно изместват традиционните начини за дистанционно общуване между хората по телефона и чрез SMS. Неслучайно операторите  днес се превръщат основно в доставчици на мобилен интернет. Книгите в електронен вариант започват да изместват хартиените такива от пазара.</a:t>
            </a:r>
            <a:endParaRPr lang="bg-BG"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bg-BG" sz="1800" kern="0" dirty="0">
                <a:effectLst/>
                <a:latin typeface="Times New Roman" panose="02020603050405020304" pitchFamily="18" charset="0"/>
                <a:ea typeface="Calibri" panose="020F0502020204030204" pitchFamily="34" charset="0"/>
                <a:cs typeface="Times New Roman" panose="02020603050405020304" pitchFamily="18" charset="0"/>
              </a:rPr>
              <a:t>Възникват следните  въпроси:  </a:t>
            </a:r>
            <a:r>
              <a:rPr lang="bg-BG" sz="1800" i="1" kern="0" dirty="0">
                <a:effectLst/>
                <a:latin typeface="Times New Roman" panose="02020603050405020304" pitchFamily="18" charset="0"/>
                <a:ea typeface="Calibri" panose="020F0502020204030204" pitchFamily="34" charset="0"/>
                <a:cs typeface="Times New Roman" panose="02020603050405020304" pitchFamily="18" charset="0"/>
              </a:rPr>
              <a:t>Означава ли това, че всички </a:t>
            </a:r>
            <a:r>
              <a:rPr lang="bg-BG" i="1" kern="0" dirty="0">
                <a:latin typeface="Times New Roman" panose="02020603050405020304" pitchFamily="18" charset="0"/>
                <a:ea typeface="Calibri" panose="020F0502020204030204" pitchFamily="34" charset="0"/>
                <a:cs typeface="Times New Roman" panose="02020603050405020304" pitchFamily="18" charset="0"/>
              </a:rPr>
              <a:t>геймъри, </a:t>
            </a:r>
            <a:r>
              <a:rPr lang="bg-BG" i="1" kern="0" dirty="0" err="1">
                <a:latin typeface="Times New Roman" panose="02020603050405020304" pitchFamily="18" charset="0"/>
                <a:ea typeface="Calibri" panose="020F0502020204030204" pitchFamily="34" charset="0"/>
                <a:cs typeface="Times New Roman" panose="02020603050405020304" pitchFamily="18" charset="0"/>
              </a:rPr>
              <a:t>меломани</a:t>
            </a:r>
            <a:r>
              <a:rPr lang="bg-BG" i="1" kern="0" dirty="0">
                <a:latin typeface="Times New Roman" panose="02020603050405020304" pitchFamily="18" charset="0"/>
                <a:ea typeface="Calibri" panose="020F0502020204030204" pitchFamily="34" charset="0"/>
                <a:cs typeface="Times New Roman" panose="02020603050405020304" pitchFamily="18" charset="0"/>
              </a:rPr>
              <a:t>, читатели и киномани, хора на интелектуалния труд са „</a:t>
            </a:r>
            <a:r>
              <a:rPr lang="bg-BG" i="1" kern="0" dirty="0" err="1">
                <a:latin typeface="Times New Roman" panose="02020603050405020304" pitchFamily="18" charset="0"/>
                <a:ea typeface="Calibri" panose="020F0502020204030204" pitchFamily="34" charset="0"/>
                <a:cs typeface="Times New Roman" panose="02020603050405020304" pitchFamily="18" charset="0"/>
              </a:rPr>
              <a:t>нетохолици</a:t>
            </a:r>
            <a:r>
              <a:rPr lang="bg-BG" i="1" kern="0" dirty="0">
                <a:latin typeface="Times New Roman" panose="02020603050405020304" pitchFamily="18" charset="0"/>
                <a:ea typeface="Calibri" panose="020F0502020204030204" pitchFamily="34" charset="0"/>
                <a:cs typeface="Times New Roman" panose="02020603050405020304" pitchFamily="18" charset="0"/>
              </a:rPr>
              <a:t>”?. Каква е границата между норма и </a:t>
            </a:r>
            <a:r>
              <a:rPr lang="bg-BG" i="1" kern="0" dirty="0" err="1">
                <a:latin typeface="Times New Roman" panose="02020603050405020304" pitchFamily="18" charset="0"/>
                <a:ea typeface="Calibri" panose="020F0502020204030204" pitchFamily="34" charset="0"/>
                <a:cs typeface="Times New Roman" panose="02020603050405020304" pitchFamily="18" charset="0"/>
              </a:rPr>
              <a:t>абнормно</a:t>
            </a:r>
            <a:r>
              <a:rPr lang="bg-BG" i="1" kern="0" dirty="0">
                <a:latin typeface="Times New Roman" panose="02020603050405020304" pitchFamily="18" charset="0"/>
                <a:ea typeface="Calibri" panose="020F0502020204030204" pitchFamily="34" charset="0"/>
                <a:cs typeface="Times New Roman" panose="02020603050405020304" pitchFamily="18" charset="0"/>
              </a:rPr>
              <a:t> ползване на интернет ? Какво е общовалидното поведение, характеризиращо пристрастените към интернет средата?  </a:t>
            </a:r>
          </a:p>
          <a:p>
            <a:pPr algn="just">
              <a:lnSpc>
                <a:spcPct val="107000"/>
              </a:lnSpc>
              <a:spcAft>
                <a:spcPts val="800"/>
              </a:spcAft>
            </a:pPr>
            <a:r>
              <a:rPr lang="bg-BG" kern="0" dirty="0">
                <a:effectLst/>
                <a:latin typeface="Times New Roman" panose="02020603050405020304" pitchFamily="18" charset="0"/>
                <a:ea typeface="Calibri" panose="020F0502020204030204" pitchFamily="34" charset="0"/>
                <a:cs typeface="Times New Roman" panose="02020603050405020304" pitchFamily="18" charset="0"/>
              </a:rPr>
              <a:t>Пристрастяването към интернет или така наречената „интернет зависимост” произлиза от английския термин Internet </a:t>
            </a:r>
            <a:r>
              <a:rPr lang="bg-BG" kern="0" dirty="0" err="1">
                <a:effectLst/>
                <a:latin typeface="Times New Roman" panose="02020603050405020304" pitchFamily="18" charset="0"/>
                <a:ea typeface="Calibri" panose="020F0502020204030204" pitchFamily="34" charset="0"/>
                <a:cs typeface="Times New Roman" panose="02020603050405020304" pitchFamily="18" charset="0"/>
              </a:rPr>
              <a:t>Addiction</a:t>
            </a:r>
            <a:r>
              <a:rPr lang="bg-BG" kern="0" dirty="0">
                <a:effectLst/>
                <a:latin typeface="Times New Roman" panose="02020603050405020304" pitchFamily="18" charset="0"/>
                <a:ea typeface="Calibri" panose="020F0502020204030204" pitchFamily="34" charset="0"/>
                <a:cs typeface="Times New Roman" panose="02020603050405020304" pitchFamily="18" charset="0"/>
              </a:rPr>
              <a:t> </a:t>
            </a:r>
            <a:r>
              <a:rPr lang="bg-BG" kern="0" dirty="0" err="1">
                <a:effectLst/>
                <a:latin typeface="Times New Roman" panose="02020603050405020304" pitchFamily="18" charset="0"/>
                <a:ea typeface="Calibri" panose="020F0502020204030204" pitchFamily="34" charset="0"/>
                <a:cs typeface="Times New Roman" panose="02020603050405020304" pitchFamily="18" charset="0"/>
              </a:rPr>
              <a:t>Disorder</a:t>
            </a:r>
            <a:r>
              <a:rPr lang="bg-BG" kern="0" dirty="0">
                <a:effectLst/>
                <a:latin typeface="Times New Roman" panose="02020603050405020304" pitchFamily="18" charset="0"/>
                <a:ea typeface="Calibri" panose="020F0502020204030204" pitchFamily="34" charset="0"/>
                <a:cs typeface="Times New Roman" panose="02020603050405020304" pitchFamily="18" charset="0"/>
              </a:rPr>
              <a:t> (IAD), който често се среща и под наименованието </a:t>
            </a:r>
            <a:r>
              <a:rPr lang="bg-BG" kern="0" dirty="0" err="1">
                <a:effectLst/>
                <a:latin typeface="Times New Roman" panose="02020603050405020304" pitchFamily="18" charset="0"/>
                <a:ea typeface="Calibri" panose="020F0502020204030204" pitchFamily="34" charset="0"/>
                <a:cs typeface="Times New Roman" panose="02020603050405020304" pitchFamily="18" charset="0"/>
              </a:rPr>
              <a:t>Pathological</a:t>
            </a:r>
            <a:r>
              <a:rPr lang="bg-BG" kern="0" dirty="0">
                <a:effectLst/>
                <a:latin typeface="Times New Roman" panose="02020603050405020304" pitchFamily="18" charset="0"/>
                <a:ea typeface="Calibri" panose="020F0502020204030204" pitchFamily="34" charset="0"/>
                <a:cs typeface="Times New Roman" panose="02020603050405020304" pitchFamily="18" charset="0"/>
              </a:rPr>
              <a:t> Internet </a:t>
            </a:r>
            <a:r>
              <a:rPr lang="bg-BG" kern="0" dirty="0" err="1">
                <a:effectLst/>
                <a:latin typeface="Times New Roman" panose="02020603050405020304" pitchFamily="18" charset="0"/>
                <a:ea typeface="Calibri" panose="020F0502020204030204" pitchFamily="34" charset="0"/>
                <a:cs typeface="Times New Roman" panose="02020603050405020304" pitchFamily="18" charset="0"/>
              </a:rPr>
              <a:t>Use</a:t>
            </a:r>
            <a:r>
              <a:rPr lang="bg-BG" kern="0" dirty="0">
                <a:effectLst/>
                <a:latin typeface="Times New Roman" panose="02020603050405020304" pitchFamily="18" charset="0"/>
                <a:ea typeface="Calibri" panose="020F0502020204030204" pitchFamily="34" charset="0"/>
                <a:cs typeface="Times New Roman" panose="02020603050405020304" pitchFamily="18" charset="0"/>
              </a:rPr>
              <a:t> (PIU), </a:t>
            </a:r>
            <a:r>
              <a:rPr lang="bg-BG" kern="0" dirty="0" err="1">
                <a:effectLst/>
                <a:latin typeface="Times New Roman" panose="02020603050405020304" pitchFamily="18" charset="0"/>
                <a:ea typeface="Calibri" panose="020F0502020204030204" pitchFamily="34" charset="0"/>
                <a:cs typeface="Times New Roman" panose="02020603050405020304" pitchFamily="18" charset="0"/>
              </a:rPr>
              <a:t>т</a:t>
            </a:r>
            <a:r>
              <a:rPr lang="bg-BG" kern="0" err="1">
                <a:effectLst/>
                <a:latin typeface="Times New Roman" panose="02020603050405020304" pitchFamily="18" charset="0"/>
                <a:ea typeface="Calibri" panose="020F0502020204030204" pitchFamily="34" charset="0"/>
                <a:cs typeface="Times New Roman" panose="02020603050405020304" pitchFamily="18" charset="0"/>
              </a:rPr>
              <a:t>.</a:t>
            </a:r>
            <a:r>
              <a:rPr lang="bg-BG" kern="0">
                <a:effectLst/>
                <a:latin typeface="Times New Roman" panose="02020603050405020304" pitchFamily="18" charset="0"/>
                <a:ea typeface="Calibri" panose="020F0502020204030204" pitchFamily="34" charset="0"/>
                <a:cs typeface="Times New Roman" panose="02020603050405020304" pitchFamily="18" charset="0"/>
              </a:rPr>
              <a:t>е. патологична </a:t>
            </a:r>
            <a:r>
              <a:rPr lang="bg-BG" kern="0" dirty="0">
                <a:effectLst/>
                <a:latin typeface="Times New Roman" panose="02020603050405020304" pitchFamily="18" charset="0"/>
                <a:ea typeface="Calibri" panose="020F0502020204030204" pitchFamily="34" charset="0"/>
                <a:cs typeface="Times New Roman" panose="02020603050405020304" pitchFamily="18" charset="0"/>
              </a:rPr>
              <a:t>употреба на интернет”.</a:t>
            </a:r>
            <a:endParaRPr lang="bg-BG"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bg-BG"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6966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42238898-3278-FCA1-D44B-B2C26A74A466}"/>
              </a:ext>
            </a:extLst>
          </p:cNvPr>
          <p:cNvSpPr txBox="1"/>
          <p:nvPr/>
        </p:nvSpPr>
        <p:spPr>
          <a:xfrm>
            <a:off x="711200" y="276181"/>
            <a:ext cx="10677238" cy="6109942"/>
          </a:xfrm>
          <a:prstGeom prst="rect">
            <a:avLst/>
          </a:prstGeom>
          <a:noFill/>
          <a:effectLst>
            <a:outerShdw blurRad="50800" dist="38100" dir="5400000" algn="t" rotWithShape="0">
              <a:prstClr val="black">
                <a:alpha val="40000"/>
              </a:prstClr>
            </a:outerShdw>
          </a:effectLst>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bg-BG" sz="2000" b="1" i="0" u="none" strike="noStrike" kern="1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Интернет зависимостта при подрастващите е форма на зависимост, която се характеризира с прекомерно пристрастяване към виртуалната среда и непреодолимо желание за бягство от реалността</a:t>
            </a:r>
            <a:r>
              <a:rPr kumimoji="0" lang="bg-BG" sz="2000" b="0" i="0" u="none" strike="noStrike" kern="1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bg-BG" sz="1800" b="0" i="1"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Основните  психофизиологични промени на ниво поведение,  се изразяват в дискомфорт при липса на достъп до компютър и интернет. </a:t>
            </a:r>
            <a:r>
              <a:rPr kumimoji="0" lang="bg-BG"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Такова състояние води до </a:t>
            </a:r>
            <a:r>
              <a:rPr kumimoji="0" lang="bg-BG" sz="1800" b="1"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социална </a:t>
            </a:r>
            <a:r>
              <a:rPr kumimoji="0" lang="bg-BG" sz="1800" b="1"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дезадаптация</a:t>
            </a:r>
            <a:r>
              <a:rPr kumimoji="0" lang="bg-BG" sz="1800" b="1"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проблеми с представянето, а понякога и до  </a:t>
            </a:r>
            <a:r>
              <a:rPr kumimoji="0" lang="bg-BG" sz="1800" b="1"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обсесивно-компулсивно</a:t>
            </a:r>
            <a:r>
              <a:rPr kumimoji="0" lang="bg-BG" sz="1800" b="1"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и/или  депресивно разстройство</a:t>
            </a:r>
            <a:r>
              <a:rPr kumimoji="0" lang="bg-BG"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bg-BG"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Диагнозата Интернет зависимост се доказва с клинично събеседване и  специфични  въпросници. Лечението включва  индивидуални и семейни психотерапевтични методи.</a:t>
            </a: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Терминът</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1"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„интернет </a:t>
            </a:r>
            <a:r>
              <a:rPr kumimoji="0" lang="ru-RU" sz="1800" b="1"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зависимост</a:t>
            </a:r>
            <a:r>
              <a:rPr kumimoji="0" lang="ru-RU" sz="1800" b="1"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е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използван</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за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първи</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път</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от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американския</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психиатър</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b="1" i="0" u="none" strike="noStrike" kern="1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Times New Roman" panose="02020603050405020304" pitchFamily="18" charset="0"/>
              </a:rPr>
              <a:t>Айвен</a:t>
            </a:r>
            <a:r>
              <a:rPr kumimoji="0" lang="ru-RU" b="1" i="0" u="none" strike="noStrike" kern="1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Times New Roman" panose="02020603050405020304" pitchFamily="18" charset="0"/>
              </a:rPr>
              <a:t> Кеннет Голдберг</a:t>
            </a:r>
            <a:r>
              <a:rPr kumimoji="0" lang="ru-RU" sz="1800" b="1"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1"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през</a:t>
            </a:r>
            <a:r>
              <a:rPr kumimoji="0" lang="ru-RU" sz="1800" b="1"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1995 г.</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В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началото</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медицинската</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общност</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се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отнася</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скептично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относно</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съществуването</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тази</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форма на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зависимост</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но с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напредването</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технологичните</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процеси</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разширяване</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  интернет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мрежовите</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възможности</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и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популяризирането</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виртуалната</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среда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като</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средство за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общуване</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доведе</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до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нарастване</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броя</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хората</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изпитващи</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непреодолимо желание да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пребивават</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и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утвърждават</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модели на поведение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във</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виртуалната</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среда. Проблема от своя страна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придоби</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огромна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актуалност</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в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психиатричната</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и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психологичната</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наука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поради</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увеличаване</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броят</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 интернет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зависимите</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предимно</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в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групата</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подрастващите</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спрямо</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другите</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възрастови</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групи</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което</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до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голяма</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степен е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свързано</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с </a:t>
            </a:r>
            <a:r>
              <a:rPr kumimoji="0" lang="ru-RU" sz="1800" b="0" i="1"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формирането</a:t>
            </a:r>
            <a:r>
              <a:rPr kumimoji="0" lang="ru-RU" sz="1800" b="0" i="1"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 </a:t>
            </a:r>
            <a:r>
              <a:rPr kumimoji="0" lang="ru-RU" sz="1800" b="0" i="1"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личността</a:t>
            </a:r>
            <a:r>
              <a:rPr kumimoji="0" lang="ru-RU" sz="1800" b="0" i="1"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1"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появата</a:t>
            </a:r>
            <a:r>
              <a:rPr kumimoji="0" lang="ru-RU" sz="1800" b="0" i="1"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 нови </a:t>
            </a:r>
            <a:r>
              <a:rPr kumimoji="0" lang="ru-RU" sz="1800" b="0" i="1"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социални</a:t>
            </a:r>
            <a:r>
              <a:rPr kumimoji="0" lang="ru-RU" sz="1800" b="0" i="1"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потребности, </a:t>
            </a:r>
            <a:r>
              <a:rPr kumimoji="0" lang="ru-RU" sz="1800" b="0" i="1"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склонността</a:t>
            </a:r>
            <a:r>
              <a:rPr kumimoji="0" lang="ru-RU" sz="1800" b="0" i="1"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1"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към</a:t>
            </a:r>
            <a:r>
              <a:rPr kumimoji="0" lang="ru-RU" sz="1800" b="0" i="1"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1"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търсене</a:t>
            </a:r>
            <a:r>
              <a:rPr kumimoji="0" lang="ru-RU" sz="1800" b="0" i="1"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на </a:t>
            </a:r>
            <a:r>
              <a:rPr kumimoji="0" lang="ru-RU" sz="1800" b="0" i="1"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лесни</a:t>
            </a:r>
            <a:r>
              <a:rPr kumimoji="0" lang="ru-RU" sz="1800" b="0" i="1"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решения на психологически </a:t>
            </a:r>
            <a:r>
              <a:rPr kumimoji="0" lang="ru-RU" sz="1800" b="0" i="1"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проблеми</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Според</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различни</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данни</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той </a:t>
            </a:r>
            <a:r>
              <a:rPr kumimoji="0" lang="ru-RU" sz="1800" b="0" i="0" u="none" strike="noStrike" kern="1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засяга</a:t>
            </a:r>
            <a:r>
              <a:rPr kumimoji="0" lang="ru-RU" sz="1800" b="0" i="0" u="none" strike="noStrike" kern="1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1800" b="0" i="0" u="none" strike="noStrike" kern="1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3-5% от </a:t>
            </a:r>
            <a:r>
              <a:rPr kumimoji="0" lang="ru-RU" sz="1800" b="0" i="0" u="none" strike="noStrike" kern="1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подрастващите</a:t>
            </a:r>
            <a:r>
              <a:rPr kumimoji="0" lang="ru-RU" sz="1800" b="0" i="0" u="none" strike="noStrike" kern="1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в Европа и САЩ, 10-15% - в Азия.</a:t>
            </a:r>
            <a:endParaRPr kumimoji="0" lang="bg-BG" sz="1800" b="0" i="0" u="none" strike="noStrike" kern="1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417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164F72F6-B449-A641-9C5A-EA53E7A6A8C3}"/>
              </a:ext>
            </a:extLst>
          </p:cNvPr>
          <p:cNvSpPr txBox="1"/>
          <p:nvPr/>
        </p:nvSpPr>
        <p:spPr>
          <a:xfrm>
            <a:off x="284375" y="0"/>
            <a:ext cx="11623249" cy="6220101"/>
          </a:xfrm>
          <a:prstGeom prst="rect">
            <a:avLst/>
          </a:prstGeom>
          <a:noFill/>
          <a:effectLst>
            <a:outerShdw blurRad="50800" dist="38100" dir="5400000" algn="t" rotWithShape="0">
              <a:prstClr val="black">
                <a:alpha val="40000"/>
              </a:prstClr>
            </a:outerShdw>
          </a:effectLst>
        </p:spPr>
        <p:txBody>
          <a:bodyPr wrap="square">
            <a:spAutoFit/>
          </a:bodyPr>
          <a:lstStyle/>
          <a:p>
            <a:pPr>
              <a:lnSpc>
                <a:spcPct val="107000"/>
              </a:lnSpc>
              <a:spcAft>
                <a:spcPts val="800"/>
              </a:spcAft>
            </a:pPr>
            <a:r>
              <a:rPr lang="bg-BG" sz="2800" kern="100" dirty="0">
                <a:effectLst/>
                <a:latin typeface="Times New Roman" panose="02020603050405020304" pitchFamily="18" charset="0"/>
                <a:ea typeface="Calibri" panose="020F0502020204030204" pitchFamily="34" charset="0"/>
                <a:cs typeface="Times New Roman" panose="02020603050405020304" pitchFamily="18" charset="0"/>
              </a:rPr>
              <a:t>Причини </a:t>
            </a:r>
          </a:p>
          <a:p>
            <a:pPr algn="just">
              <a:lnSpc>
                <a:spcPct val="107000"/>
              </a:lnSpc>
              <a:spcAft>
                <a:spcPts val="800"/>
              </a:spcAft>
            </a:pPr>
            <a:r>
              <a:rPr lang="bg-BG" kern="100" dirty="0">
                <a:effectLst/>
                <a:latin typeface="Times New Roman" panose="02020603050405020304" pitchFamily="18" charset="0"/>
                <a:ea typeface="Calibri" panose="020F0502020204030204" pitchFamily="34" charset="0"/>
                <a:cs typeface="Times New Roman" panose="02020603050405020304" pitchFamily="18" charset="0"/>
              </a:rPr>
              <a:t>Причините при подрастващите са винаги комплексни. Те включват както личностни </a:t>
            </a:r>
            <a:r>
              <a:rPr lang="bg-BG" kern="100" dirty="0" err="1">
                <a:effectLst/>
                <a:latin typeface="Times New Roman" panose="02020603050405020304" pitchFamily="18" charset="0"/>
                <a:ea typeface="Calibri" panose="020F0502020204030204" pitchFamily="34" charset="0"/>
                <a:cs typeface="Times New Roman" panose="02020603050405020304" pitchFamily="18" charset="0"/>
              </a:rPr>
              <a:t>предиспозиции</a:t>
            </a:r>
            <a:r>
              <a:rPr lang="bg-BG" kern="100" dirty="0">
                <a:effectLst/>
                <a:latin typeface="Times New Roman" panose="02020603050405020304" pitchFamily="18" charset="0"/>
                <a:ea typeface="Calibri" panose="020F0502020204030204" pitchFamily="34" charset="0"/>
                <a:cs typeface="Times New Roman" panose="02020603050405020304" pitchFamily="18" charset="0"/>
              </a:rPr>
              <a:t>  за определени поведения, така и специфични характерни особености на семейната,  училищната /груповата/ среда. Не на последно място е и обществената нагласа и толерантност към проблематиката.   </a:t>
            </a:r>
          </a:p>
          <a:p>
            <a:pPr algn="just">
              <a:lnSpc>
                <a:spcPct val="107000"/>
              </a:lnSpc>
              <a:spcAft>
                <a:spcPts val="800"/>
              </a:spcAft>
            </a:pPr>
            <a:r>
              <a:rPr lang="bg-BG" kern="100" dirty="0">
                <a:effectLst/>
                <a:latin typeface="Times New Roman" panose="02020603050405020304" pitchFamily="18" charset="0"/>
                <a:ea typeface="Calibri" panose="020F0502020204030204" pitchFamily="34" charset="0"/>
                <a:cs typeface="Times New Roman" panose="02020603050405020304" pitchFamily="18" charset="0"/>
              </a:rPr>
              <a:t>Ако в началото скролването в социалните мрежи  за </a:t>
            </a:r>
            <a:r>
              <a:rPr lang="bg-BG" kern="100" dirty="0">
                <a:latin typeface="Times New Roman" panose="02020603050405020304" pitchFamily="18" charset="0"/>
                <a:ea typeface="Calibri" panose="020F0502020204030204" pitchFamily="34" charset="0"/>
                <a:cs typeface="Times New Roman" panose="02020603050405020304" pitchFamily="18" charset="0"/>
              </a:rPr>
              <a:t>подрастващият</a:t>
            </a:r>
            <a:r>
              <a:rPr lang="bg-BG"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bg-BG" kern="100" dirty="0">
                <a:effectLst/>
                <a:latin typeface="Times New Roman" panose="02020603050405020304" pitchFamily="18" charset="0"/>
                <a:ea typeface="Calibri" panose="020F0502020204030204" pitchFamily="34" charset="0"/>
                <a:cs typeface="Times New Roman" panose="02020603050405020304" pitchFamily="18" charset="0"/>
              </a:rPr>
              <a:t> е безобидното желание  </a:t>
            </a:r>
            <a:r>
              <a:rPr lang="bg-BG" b="1" kern="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да  избяга от скуката и проблемите на реалния свят (бягство от реалността), то в по-късен етап желанието да е в мрежата „защото всички други са там“ ;“защото там може да изрази себе си „;  „да е част от  конкретна  среда, която му дава усещане за комфорт“ се превръща в цел, в начин на живот, в основен приоритет, който постепенно може да измести  всички  останали приоритети   </a:t>
            </a:r>
          </a:p>
          <a:p>
            <a:pPr algn="just">
              <a:lnSpc>
                <a:spcPct val="107000"/>
              </a:lnSpc>
              <a:spcAft>
                <a:spcPts val="800"/>
              </a:spcAft>
            </a:pPr>
            <a:r>
              <a:rPr lang="bg-BG" sz="2000" kern="100" dirty="0">
                <a:latin typeface="Times New Roman" panose="02020603050405020304" pitchFamily="18" charset="0"/>
                <a:ea typeface="Calibri" panose="020F0502020204030204" pitchFamily="34" charset="0"/>
                <a:cs typeface="Times New Roman" panose="02020603050405020304" pitchFamily="18" charset="0"/>
              </a:rPr>
              <a:t>Някои ф</a:t>
            </a:r>
            <a:r>
              <a:rPr lang="bg-BG" sz="2000" kern="100" dirty="0">
                <a:effectLst/>
                <a:latin typeface="Times New Roman" panose="02020603050405020304" pitchFamily="18" charset="0"/>
                <a:ea typeface="Calibri" panose="020F0502020204030204" pitchFamily="34" charset="0"/>
                <a:cs typeface="Times New Roman" panose="02020603050405020304" pitchFamily="18" charset="0"/>
              </a:rPr>
              <a:t>актори допринасящи  за бързото формиране на зависимост у подрастващите:</a:t>
            </a:r>
          </a:p>
          <a:p>
            <a:pPr algn="just">
              <a:lnSpc>
                <a:spcPct val="107000"/>
              </a:lnSpc>
              <a:spcAft>
                <a:spcPts val="800"/>
              </a:spcAft>
            </a:pPr>
            <a:r>
              <a:rPr lang="bg-BG" b="1" kern="100" dirty="0">
                <a:latin typeface="Times New Roman" panose="02020603050405020304" pitchFamily="18" charset="0"/>
                <a:ea typeface="Calibri" panose="020F0502020204030204" pitchFamily="34" charset="0"/>
                <a:cs typeface="Times New Roman" panose="02020603050405020304" pitchFamily="18" charset="0"/>
              </a:rPr>
              <a:t>1.</a:t>
            </a:r>
            <a:r>
              <a:rPr lang="bg-BG"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b="1" u="sng" kern="100"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Нуждата</a:t>
            </a:r>
            <a:r>
              <a:rPr lang="ru-RU" b="1" u="sng" kern="1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от </a:t>
            </a:r>
            <a:r>
              <a:rPr lang="ru-RU" b="1" u="sng" kern="100"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самоутвърждаване</a:t>
            </a:r>
            <a:r>
              <a:rPr lang="ru-RU"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b="1" kern="100" dirty="0" err="1">
                <a:effectLst/>
                <a:latin typeface="Times New Roman" panose="02020603050405020304" pitchFamily="18" charset="0"/>
                <a:ea typeface="Calibri" panose="020F0502020204030204" pitchFamily="34" charset="0"/>
                <a:cs typeface="Times New Roman" panose="02020603050405020304" pitchFamily="18" charset="0"/>
              </a:rPr>
              <a:t>постигане</a:t>
            </a:r>
            <a:r>
              <a:rPr lang="ru-RU" b="1" kern="100" dirty="0">
                <a:effectLst/>
                <a:latin typeface="Times New Roman" panose="02020603050405020304" pitchFamily="18" charset="0"/>
                <a:ea typeface="Calibri" panose="020F0502020204030204" pitchFamily="34" charset="0"/>
                <a:cs typeface="Times New Roman" panose="02020603050405020304" pitchFamily="18" charset="0"/>
              </a:rPr>
              <a:t> на висок социален статус</a:t>
            </a:r>
            <a:r>
              <a:rPr lang="ru-RU" kern="100" dirty="0">
                <a:effectLst/>
                <a:latin typeface="Times New Roman" panose="02020603050405020304" pitchFamily="18" charset="0"/>
                <a:ea typeface="Calibri" panose="020F0502020204030204" pitchFamily="34" charset="0"/>
                <a:cs typeface="Times New Roman" panose="02020603050405020304" pitchFamily="18" charset="0"/>
              </a:rPr>
              <a:t>. Характерно е за </a:t>
            </a:r>
            <a:r>
              <a:rPr lang="ru-RU" kern="100" dirty="0" err="1">
                <a:effectLst/>
                <a:latin typeface="Times New Roman" panose="02020603050405020304" pitchFamily="18" charset="0"/>
                <a:ea typeface="Calibri" panose="020F0502020204030204" pitchFamily="34" charset="0"/>
                <a:cs typeface="Times New Roman" panose="02020603050405020304" pitchFamily="18" charset="0"/>
              </a:rPr>
              <a:t>тинейжъри</a:t>
            </a:r>
            <a:r>
              <a:rPr lang="ru-RU" kern="100" dirty="0">
                <a:latin typeface="Times New Roman" panose="02020603050405020304" pitchFamily="18" charset="0"/>
                <a:ea typeface="Calibri" panose="020F0502020204030204" pitchFamily="34" charset="0"/>
                <a:cs typeface="Times New Roman" panose="02020603050405020304" pitchFamily="18" charset="0"/>
              </a:rPr>
              <a:t> </a:t>
            </a:r>
            <a:r>
              <a:rPr lang="ru-RU" kern="100" dirty="0" err="1">
                <a:latin typeface="Times New Roman" panose="02020603050405020304" pitchFamily="18" charset="0"/>
                <a:ea typeface="Calibri" panose="020F0502020204030204" pitchFamily="34" charset="0"/>
                <a:cs typeface="Times New Roman" panose="02020603050405020304" pitchFamily="18" charset="0"/>
              </a:rPr>
              <a:t>желаещи</a:t>
            </a:r>
            <a:r>
              <a:rPr lang="ru-RU" kern="100" dirty="0">
                <a:latin typeface="Times New Roman" panose="02020603050405020304" pitchFamily="18" charset="0"/>
                <a:ea typeface="Calibri" panose="020F0502020204030204" pitchFamily="34" charset="0"/>
                <a:cs typeface="Times New Roman" panose="02020603050405020304" pitchFamily="18" charset="0"/>
              </a:rPr>
              <a:t> да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споделя</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реални</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или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въображаеми</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постижения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във</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a:t>
            </a:r>
            <a:r>
              <a:rPr lang="ru-RU" kern="100" dirty="0" err="1">
                <a:latin typeface="Times New Roman" panose="02020603050405020304" pitchFamily="18" charset="0"/>
                <a:ea typeface="Calibri" panose="020F0502020204030204" pitchFamily="34" charset="0"/>
                <a:cs typeface="Times New Roman" panose="02020603050405020304" pitchFamily="18" charset="0"/>
              </a:rPr>
              <a:t>виртуалната</a:t>
            </a:r>
            <a:r>
              <a:rPr lang="ru-RU" kern="100" dirty="0">
                <a:latin typeface="Times New Roman" panose="02020603050405020304" pitchFamily="18" charset="0"/>
                <a:ea typeface="Calibri" panose="020F0502020204030204" pitchFamily="34" charset="0"/>
                <a:cs typeface="Times New Roman" panose="02020603050405020304" pitchFamily="18" charset="0"/>
              </a:rPr>
              <a:t> среда. </a:t>
            </a:r>
            <a:r>
              <a:rPr lang="ru-RU" kern="100" dirty="0" err="1">
                <a:latin typeface="Times New Roman" panose="02020603050405020304" pitchFamily="18" charset="0"/>
                <a:ea typeface="Calibri" panose="020F0502020204030204" pitchFamily="34" charset="0"/>
                <a:cs typeface="Times New Roman" panose="02020603050405020304" pitchFamily="18" charset="0"/>
              </a:rPr>
              <a:t>Целта</a:t>
            </a:r>
            <a:r>
              <a:rPr lang="ru-RU" kern="100" dirty="0">
                <a:latin typeface="Times New Roman" panose="02020603050405020304" pitchFamily="18" charset="0"/>
                <a:ea typeface="Calibri" panose="020F0502020204030204" pitchFamily="34" charset="0"/>
                <a:cs typeface="Times New Roman" panose="02020603050405020304" pitchFamily="18" charset="0"/>
              </a:rPr>
              <a:t> е </a:t>
            </a:r>
            <a:r>
              <a:rPr lang="ru-RU" kern="100" dirty="0" err="1">
                <a:latin typeface="Times New Roman" panose="02020603050405020304" pitchFamily="18" charset="0"/>
                <a:ea typeface="Calibri" panose="020F0502020204030204" pitchFamily="34" charset="0"/>
                <a:cs typeface="Times New Roman" panose="02020603050405020304" pitchFamily="18" charset="0"/>
              </a:rPr>
              <a:t>получаване</a:t>
            </a:r>
            <a:r>
              <a:rPr lang="ru-RU" kern="100" dirty="0">
                <a:latin typeface="Times New Roman" panose="02020603050405020304" pitchFamily="18" charset="0"/>
                <a:ea typeface="Calibri" panose="020F0502020204030204" pitchFamily="34" charset="0"/>
                <a:cs typeface="Times New Roman" panose="02020603050405020304" pitchFamily="18" charset="0"/>
              </a:rPr>
              <a:t> на</a:t>
            </a:r>
            <a:r>
              <a:rPr lang="ru-RU" u="sng"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u="sng" kern="100" dirty="0" err="1">
                <a:effectLst/>
                <a:latin typeface="Times New Roman" panose="02020603050405020304" pitchFamily="18" charset="0"/>
                <a:ea typeface="Calibri" panose="020F0502020204030204" pitchFamily="34" charset="0"/>
                <a:cs typeface="Times New Roman" panose="02020603050405020304" pitchFamily="18" charset="0"/>
              </a:rPr>
              <a:t>положителна</a:t>
            </a:r>
            <a:r>
              <a:rPr lang="ru-RU" u="sng" kern="100" dirty="0">
                <a:effectLst/>
                <a:latin typeface="Times New Roman" panose="02020603050405020304" pitchFamily="18" charset="0"/>
                <a:ea typeface="Calibri" panose="020F0502020204030204" pitchFamily="34" charset="0"/>
                <a:cs typeface="Times New Roman" panose="02020603050405020304" pitchFamily="18" charset="0"/>
              </a:rPr>
              <a:t> обратна </a:t>
            </a:r>
            <a:r>
              <a:rPr lang="ru-RU" u="sng" kern="100" dirty="0" err="1">
                <a:effectLst/>
                <a:latin typeface="Times New Roman" panose="02020603050405020304" pitchFamily="18" charset="0"/>
                <a:ea typeface="Calibri" panose="020F0502020204030204" pitchFamily="34" charset="0"/>
                <a:cs typeface="Times New Roman" panose="02020603050405020304" pitchFamily="18" charset="0"/>
              </a:rPr>
              <a:t>връзка</a:t>
            </a:r>
            <a:r>
              <a:rPr lang="ru-RU" u="sng" kern="100" dirty="0">
                <a:effectLst/>
                <a:latin typeface="Times New Roman" panose="02020603050405020304" pitchFamily="18" charset="0"/>
                <a:ea typeface="Calibri" panose="020F0502020204030204" pitchFamily="34" charset="0"/>
                <a:cs typeface="Times New Roman" panose="02020603050405020304" pitchFamily="18" charset="0"/>
              </a:rPr>
              <a:t>, без </a:t>
            </a:r>
            <a:r>
              <a:rPr lang="ru-RU" u="sng" kern="100" dirty="0" err="1">
                <a:effectLst/>
                <a:latin typeface="Times New Roman" panose="02020603050405020304" pitchFamily="18" charset="0"/>
                <a:ea typeface="Calibri" panose="020F0502020204030204" pitchFamily="34" charset="0"/>
                <a:cs typeface="Times New Roman" panose="02020603050405020304" pitchFamily="18" charset="0"/>
              </a:rPr>
              <a:t>необходимост</a:t>
            </a:r>
            <a:r>
              <a:rPr lang="ru-RU" u="sng" kern="100" dirty="0">
                <a:effectLst/>
                <a:latin typeface="Times New Roman" panose="02020603050405020304" pitchFamily="18" charset="0"/>
                <a:ea typeface="Calibri" panose="020F0502020204030204" pitchFamily="34" charset="0"/>
                <a:cs typeface="Times New Roman" panose="02020603050405020304" pitchFamily="18" charset="0"/>
              </a:rPr>
              <a:t> от  </a:t>
            </a:r>
            <a:r>
              <a:rPr lang="ru-RU" u="sng" kern="100" dirty="0" err="1">
                <a:effectLst/>
                <a:latin typeface="Times New Roman" panose="02020603050405020304" pitchFamily="18" charset="0"/>
                <a:ea typeface="Calibri" panose="020F0502020204030204" pitchFamily="34" charset="0"/>
                <a:cs typeface="Times New Roman" panose="02020603050405020304" pitchFamily="18" charset="0"/>
              </a:rPr>
              <a:t>легитимност</a:t>
            </a:r>
            <a:r>
              <a:rPr lang="ru-RU" u="sng" kern="100" dirty="0">
                <a:effectLst/>
                <a:latin typeface="Times New Roman" panose="02020603050405020304" pitchFamily="18" charset="0"/>
                <a:ea typeface="Calibri" panose="020F0502020204030204" pitchFamily="34" charset="0"/>
                <a:cs typeface="Times New Roman" panose="02020603050405020304" pitchFamily="18" charset="0"/>
              </a:rPr>
              <a:t> и </a:t>
            </a:r>
            <a:r>
              <a:rPr lang="ru-RU" u="sng" kern="100" dirty="0" err="1">
                <a:effectLst/>
                <a:latin typeface="Times New Roman" panose="02020603050405020304" pitchFamily="18" charset="0"/>
                <a:ea typeface="Calibri" panose="020F0502020204030204" pitchFamily="34" charset="0"/>
                <a:cs typeface="Times New Roman" panose="02020603050405020304" pitchFamily="18" charset="0"/>
              </a:rPr>
              <a:t>доказване</a:t>
            </a:r>
            <a:r>
              <a:rPr lang="ru-RU" u="sng" kern="100" dirty="0">
                <a:effectLst/>
                <a:latin typeface="Times New Roman" panose="02020603050405020304" pitchFamily="18" charset="0"/>
                <a:ea typeface="Calibri" panose="020F0502020204030204" pitchFamily="34" charset="0"/>
                <a:cs typeface="Times New Roman" panose="02020603050405020304" pitchFamily="18" charset="0"/>
              </a:rPr>
              <a:t>  в </a:t>
            </a:r>
            <a:r>
              <a:rPr lang="ru-RU" u="sng" kern="100" dirty="0" err="1">
                <a:effectLst/>
                <a:latin typeface="Times New Roman" panose="02020603050405020304" pitchFamily="18" charset="0"/>
                <a:ea typeface="Calibri" panose="020F0502020204030204" pitchFamily="34" charset="0"/>
                <a:cs typeface="Times New Roman" panose="02020603050405020304" pitchFamily="18" charset="0"/>
              </a:rPr>
              <a:t>реалния</a:t>
            </a:r>
            <a:r>
              <a:rPr lang="ru-RU" u="sng" kern="100" dirty="0">
                <a:effectLst/>
                <a:latin typeface="Times New Roman" panose="02020603050405020304" pitchFamily="18" charset="0"/>
                <a:ea typeface="Calibri" panose="020F0502020204030204" pitchFamily="34" charset="0"/>
                <a:cs typeface="Times New Roman" panose="02020603050405020304" pitchFamily="18" charset="0"/>
              </a:rPr>
              <a:t> живот  на </a:t>
            </a:r>
            <a:r>
              <a:rPr lang="ru-RU" u="sng" kern="100" dirty="0" err="1">
                <a:effectLst/>
                <a:latin typeface="Times New Roman" panose="02020603050405020304" pitchFamily="18" charset="0"/>
                <a:ea typeface="Calibri" panose="020F0502020204030204" pitchFamily="34" charset="0"/>
                <a:cs typeface="Times New Roman" panose="02020603050405020304" pitchFamily="18" charset="0"/>
              </a:rPr>
              <a:t>изказаните</a:t>
            </a:r>
            <a:r>
              <a:rPr lang="ru-RU" u="sng"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u="sng" kern="100" dirty="0" err="1">
                <a:effectLst/>
                <a:latin typeface="Times New Roman" panose="02020603050405020304" pitchFamily="18" charset="0"/>
                <a:ea typeface="Calibri" panose="020F0502020204030204" pitchFamily="34" charset="0"/>
                <a:cs typeface="Times New Roman" panose="02020603050405020304" pitchFamily="18" charset="0"/>
              </a:rPr>
              <a:t>твърдения</a:t>
            </a:r>
            <a:r>
              <a:rPr lang="ru-RU" u="sng"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u="sng" kern="100" dirty="0" err="1">
                <a:effectLst/>
                <a:latin typeface="Times New Roman" panose="02020603050405020304" pitchFamily="18" charset="0"/>
                <a:ea typeface="Calibri" panose="020F0502020204030204" pitchFamily="34" charset="0"/>
                <a:cs typeface="Times New Roman" panose="02020603050405020304" pitchFamily="18" charset="0"/>
              </a:rPr>
              <a:t>мисли</a:t>
            </a:r>
            <a:r>
              <a:rPr lang="ru-RU" u="sng" kern="100" dirty="0">
                <a:effectLst/>
                <a:latin typeface="Times New Roman" panose="02020603050405020304" pitchFamily="18" charset="0"/>
                <a:ea typeface="Calibri" panose="020F0502020204030204" pitchFamily="34" charset="0"/>
                <a:cs typeface="Times New Roman" panose="02020603050405020304" pitchFamily="18" charset="0"/>
              </a:rPr>
              <a:t> и  чувства. </a:t>
            </a:r>
            <a:r>
              <a:rPr lang="ru-RU"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ru-RU" b="1" kern="100" dirty="0">
                <a:latin typeface="Times New Roman" panose="02020603050405020304" pitchFamily="18" charset="0"/>
                <a:ea typeface="Calibri" panose="020F0502020204030204" pitchFamily="34" charset="0"/>
                <a:cs typeface="Times New Roman" panose="02020603050405020304" pitchFamily="18" charset="0"/>
              </a:rPr>
              <a:t>2. </a:t>
            </a:r>
            <a:r>
              <a:rPr lang="ru-RU" b="1" u="sng" kern="100"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Самотност</a:t>
            </a:r>
            <a:r>
              <a:rPr lang="ru-RU" b="1" u="sng" kern="1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ru-RU" b="1" u="sng" kern="100"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липсата</a:t>
            </a:r>
            <a:r>
              <a:rPr lang="ru-RU" b="1" u="sng" kern="1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на приятели</a:t>
            </a:r>
            <a:r>
              <a:rPr lang="ru-RU" b="1" kern="100" dirty="0">
                <a:latin typeface="Times New Roman" panose="02020603050405020304" pitchFamily="18" charset="0"/>
                <a:ea typeface="Calibri" panose="020F0502020204030204" pitchFamily="34" charset="0"/>
                <a:cs typeface="Times New Roman" panose="02020603050405020304" pitchFamily="18" charset="0"/>
              </a:rPr>
              <a:t>. </a:t>
            </a:r>
            <a:r>
              <a:rPr lang="ru-RU" kern="100" dirty="0">
                <a:latin typeface="Times New Roman" panose="02020603050405020304" pitchFamily="18" charset="0"/>
                <a:ea typeface="Calibri" panose="020F0502020204030204" pitchFamily="34" charset="0"/>
                <a:cs typeface="Times New Roman" panose="02020603050405020304" pitchFamily="18" charset="0"/>
              </a:rPr>
              <a:t>Много </a:t>
            </a:r>
            <a:r>
              <a:rPr lang="ru-RU" kern="100" dirty="0" err="1">
                <a:latin typeface="Times New Roman" panose="02020603050405020304" pitchFamily="18" charset="0"/>
                <a:ea typeface="Calibri" panose="020F0502020204030204" pitchFamily="34" charset="0"/>
                <a:cs typeface="Times New Roman" panose="02020603050405020304" pitchFamily="18" charset="0"/>
              </a:rPr>
              <a:t>самотни</a:t>
            </a:r>
            <a:r>
              <a:rPr lang="ru-RU" kern="100" dirty="0">
                <a:latin typeface="Times New Roman" panose="02020603050405020304" pitchFamily="18" charset="0"/>
                <a:ea typeface="Calibri" panose="020F0502020204030204" pitchFamily="34" charset="0"/>
                <a:cs typeface="Times New Roman" panose="02020603050405020304" pitchFamily="18" charset="0"/>
              </a:rPr>
              <a:t> </a:t>
            </a:r>
            <a:r>
              <a:rPr lang="ru-RU" kern="100" dirty="0" err="1">
                <a:latin typeface="Times New Roman" panose="02020603050405020304" pitchFamily="18" charset="0"/>
                <a:ea typeface="Calibri" panose="020F0502020204030204" pitchFamily="34" charset="0"/>
                <a:cs typeface="Times New Roman" panose="02020603050405020304" pitchFamily="18" charset="0"/>
              </a:rPr>
              <a:t>млади</a:t>
            </a:r>
            <a:r>
              <a:rPr lang="ru-RU" kern="100" dirty="0">
                <a:latin typeface="Times New Roman" panose="02020603050405020304" pitchFamily="18" charset="0"/>
                <a:ea typeface="Calibri" panose="020F0502020204030204" pitchFamily="34" charset="0"/>
                <a:cs typeface="Times New Roman" panose="02020603050405020304" pitchFamily="18" charset="0"/>
              </a:rPr>
              <a:t> хора се  </a:t>
            </a:r>
            <a:r>
              <a:rPr lang="ru-RU" kern="100" dirty="0" err="1">
                <a:latin typeface="Times New Roman" panose="02020603050405020304" pitchFamily="18" charset="0"/>
                <a:ea typeface="Calibri" panose="020F0502020204030204" pitchFamily="34" charset="0"/>
                <a:cs typeface="Times New Roman" panose="02020603050405020304" pitchFamily="18" charset="0"/>
              </a:rPr>
              <a:t>пристрастяват</a:t>
            </a:r>
            <a:r>
              <a:rPr lang="ru-RU" kern="100" dirty="0">
                <a:latin typeface="Times New Roman" panose="02020603050405020304" pitchFamily="18" charset="0"/>
                <a:ea typeface="Calibri" panose="020F0502020204030204" pitchFamily="34" charset="0"/>
                <a:cs typeface="Times New Roman" panose="02020603050405020304" pitchFamily="18" charset="0"/>
              </a:rPr>
              <a:t>  </a:t>
            </a:r>
            <a:r>
              <a:rPr lang="ru-RU" kern="100" dirty="0" err="1">
                <a:latin typeface="Times New Roman" panose="02020603050405020304" pitchFamily="18" charset="0"/>
                <a:ea typeface="Calibri" panose="020F0502020204030204" pitchFamily="34" charset="0"/>
                <a:cs typeface="Times New Roman" panose="02020603050405020304" pitchFamily="18" charset="0"/>
              </a:rPr>
              <a:t>към</a:t>
            </a:r>
            <a:r>
              <a:rPr lang="ru-RU" kern="100" dirty="0">
                <a:latin typeface="Times New Roman" panose="02020603050405020304" pitchFamily="18" charset="0"/>
                <a:ea typeface="Calibri" panose="020F0502020204030204" pitchFamily="34" charset="0"/>
                <a:cs typeface="Times New Roman" panose="02020603050405020304" pitchFamily="18" charset="0"/>
              </a:rPr>
              <a:t> интернет </a:t>
            </a:r>
            <a:r>
              <a:rPr lang="ru-RU" kern="100" dirty="0" err="1">
                <a:latin typeface="Times New Roman" panose="02020603050405020304" pitchFamily="18" charset="0"/>
                <a:ea typeface="Calibri" panose="020F0502020204030204" pitchFamily="34" charset="0"/>
                <a:cs typeface="Times New Roman" panose="02020603050405020304" pitchFamily="18" charset="0"/>
              </a:rPr>
              <a:t>средата</a:t>
            </a:r>
            <a:r>
              <a:rPr lang="ru-RU" kern="100" dirty="0">
                <a:latin typeface="Times New Roman" panose="02020603050405020304" pitchFamily="18" charset="0"/>
                <a:ea typeface="Calibri" panose="020F0502020204030204" pitchFamily="34" charset="0"/>
                <a:cs typeface="Times New Roman" panose="02020603050405020304" pitchFamily="18" charset="0"/>
              </a:rPr>
              <a:t> . В </a:t>
            </a:r>
            <a:r>
              <a:rPr lang="ru-RU" kern="100" dirty="0" err="1">
                <a:latin typeface="Times New Roman" panose="02020603050405020304" pitchFamily="18" charset="0"/>
                <a:ea typeface="Calibri" panose="020F0502020204030204" pitchFamily="34" charset="0"/>
                <a:cs typeface="Times New Roman" panose="02020603050405020304" pitchFamily="18" charset="0"/>
              </a:rPr>
              <a:t>основата</a:t>
            </a:r>
            <a:r>
              <a:rPr lang="ru-RU" kern="100" dirty="0">
                <a:latin typeface="Times New Roman" panose="02020603050405020304" pitchFamily="18" charset="0"/>
                <a:ea typeface="Calibri" panose="020F0502020204030204" pitchFamily="34" charset="0"/>
                <a:cs typeface="Times New Roman" panose="02020603050405020304" pitchFamily="18" charset="0"/>
              </a:rPr>
              <a:t> на проблема е  </a:t>
            </a:r>
            <a:r>
              <a:rPr lang="ru-RU" u="sng" kern="100" dirty="0">
                <a:latin typeface="Times New Roman" panose="02020603050405020304" pitchFamily="18" charset="0"/>
                <a:ea typeface="Calibri" panose="020F0502020204030204" pitchFamily="34" charset="0"/>
                <a:cs typeface="Times New Roman" panose="02020603050405020304" pitchFamily="18" charset="0"/>
              </a:rPr>
              <a:t>трудности в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общуването</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в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реалния</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живот,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причинени</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от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комплекси</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и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други</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фактори</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касаещи</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обтръжаващата</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ги</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среда</a:t>
            </a:r>
            <a:r>
              <a:rPr lang="ru-RU" kern="100" dirty="0">
                <a:latin typeface="Times New Roman" panose="02020603050405020304" pitchFamily="18" charset="0"/>
                <a:ea typeface="Calibri" panose="020F0502020204030204" pitchFamily="34" charset="0"/>
                <a:cs typeface="Times New Roman" panose="02020603050405020304" pitchFamily="18" charset="0"/>
              </a:rPr>
              <a:t>. </a:t>
            </a:r>
            <a:r>
              <a:rPr lang="ru-RU" u="sng" kern="100" dirty="0">
                <a:latin typeface="Times New Roman" panose="02020603050405020304" pitchFamily="18" charset="0"/>
                <a:ea typeface="Calibri" panose="020F0502020204030204" pitchFamily="34" charset="0"/>
                <a:cs typeface="Times New Roman" panose="02020603050405020304" pitchFamily="18" charset="0"/>
              </a:rPr>
              <a:t>В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мрежата</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те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могат</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да получат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сигурна</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и разнообразна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комуникация</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да се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запознаят</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с много нови хора без смущение,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което</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създава</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илюзията</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за </a:t>
            </a:r>
            <a:r>
              <a:rPr lang="ru-RU" u="sng" kern="100" dirty="0" err="1">
                <a:latin typeface="Times New Roman" panose="02020603050405020304" pitchFamily="18" charset="0"/>
                <a:ea typeface="Calibri" panose="020F0502020204030204" pitchFamily="34" charset="0"/>
                <a:cs typeface="Times New Roman" panose="02020603050405020304" pitchFamily="18" charset="0"/>
              </a:rPr>
              <a:t>натоварен</a:t>
            </a:r>
            <a:r>
              <a:rPr lang="ru-RU" u="sng" kern="100" dirty="0">
                <a:latin typeface="Times New Roman" panose="02020603050405020304" pitchFamily="18" charset="0"/>
                <a:ea typeface="Calibri" panose="020F0502020204030204" pitchFamily="34" charset="0"/>
                <a:cs typeface="Times New Roman" panose="02020603050405020304" pitchFamily="18" charset="0"/>
              </a:rPr>
              <a:t> социален живот. </a:t>
            </a:r>
            <a:endParaRPr lang="ru-RU" u="sng"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bg-BG"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5432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4BD4E7F4-2554-4C64-697C-0E7857965255}"/>
              </a:ext>
            </a:extLst>
          </p:cNvPr>
          <p:cNvSpPr txBox="1"/>
          <p:nvPr/>
        </p:nvSpPr>
        <p:spPr>
          <a:xfrm>
            <a:off x="0" y="128669"/>
            <a:ext cx="11623250" cy="6186309"/>
          </a:xfrm>
          <a:prstGeom prst="rect">
            <a:avLst/>
          </a:prstGeom>
          <a:noFill/>
        </p:spPr>
        <p:txBody>
          <a:bodyPr wrap="square">
            <a:spAutoFit/>
          </a:bodyPr>
          <a:lstStyle/>
          <a:p>
            <a:pPr algn="just"/>
            <a:endParaRPr lang="ru-RU" b="1" dirty="0">
              <a:latin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ru-RU"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3. </a:t>
            </a:r>
            <a:r>
              <a:rPr kumimoji="0" lang="ru-RU" sz="1800" b="1" i="0"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Родителско</a:t>
            </a:r>
            <a:r>
              <a:rPr kumimoji="0" lang="ru-RU" sz="18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поведение</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 динамично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променящата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се среда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всеки</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родител</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се стреми да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намери</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време</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и за себе си.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Беберонът</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е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първото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средство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което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помага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когато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детето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плачи.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Детето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се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успокоява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а родителя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има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възможност</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да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общува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развитието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технологиите</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ИТ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специалистите</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създават</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всякакви</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програми</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за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деца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от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различни</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възрастови</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групи</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Не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винаги</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обаче родителя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избира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най-</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подходящата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възрастова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програма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за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своето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дете</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а просто поставя в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детските</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ръчички</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устройството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и пуска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първото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клипче</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Това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от своя страна води до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формиране</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н</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авикът</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от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ранна</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възраст</a:t>
            </a:r>
            <a:r>
              <a:rPr kumimoji="0" lang="ru-RU" sz="1800" b="0"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1" i="1"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детето</a:t>
            </a:r>
            <a:r>
              <a:rPr kumimoji="0" lang="ru-RU" sz="1800" b="1" i="1"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да </a:t>
            </a:r>
            <a:r>
              <a:rPr kumimoji="0" lang="ru-RU" sz="1800" b="1" i="1" u="sng"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възприема</a:t>
            </a:r>
            <a:r>
              <a:rPr kumimoji="0" lang="ru-RU" sz="1800" b="1" i="1"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смартфона или таблет</a:t>
            </a:r>
            <a:r>
              <a:rPr kumimoji="0" lang="ru-RU" sz="1800" b="1"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1"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като</a:t>
            </a:r>
            <a:r>
              <a:rPr kumimoji="0" lang="ru-RU" sz="1800" b="1"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необходим </a:t>
            </a:r>
            <a:r>
              <a:rPr kumimoji="0" lang="ru-RU" sz="1800" b="1"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елемент</a:t>
            </a:r>
            <a:r>
              <a:rPr kumimoji="0" lang="ru-RU" sz="1800" b="1"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1"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потребност</a:t>
            </a:r>
            <a:r>
              <a:rPr kumimoji="0" lang="ru-RU" sz="1800" b="1"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1"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ценност</a:t>
            </a:r>
            <a:r>
              <a:rPr kumimoji="0" lang="ru-RU" sz="1800" b="1"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от </a:t>
            </a:r>
            <a:r>
              <a:rPr kumimoji="0" lang="ru-RU" sz="1800" b="1" i="1" u="sng"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обкръжаващата</a:t>
            </a:r>
            <a:r>
              <a:rPr kumimoji="0" lang="ru-RU" sz="1800" b="1" i="1" u="sng"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го среда  </a:t>
            </a:r>
            <a:r>
              <a:rPr kumimoji="0" lang="ru-RU" sz="1800" b="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 </a:t>
            </a:r>
            <a:r>
              <a:rPr kumimoji="0" lang="ru-RU" sz="1800" b="0"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същото</a:t>
            </a:r>
            <a:r>
              <a:rPr kumimoji="0" lang="ru-RU" sz="1800" b="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време</a:t>
            </a:r>
            <a:r>
              <a:rPr kumimoji="0" lang="ru-RU" sz="1800" b="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 </a:t>
            </a:r>
            <a:r>
              <a:rPr kumimoji="0" lang="ru-RU" sz="1800" b="0"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този</a:t>
            </a:r>
            <a:r>
              <a:rPr kumimoji="0" lang="ru-RU" sz="1800" b="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етап</a:t>
            </a:r>
            <a:r>
              <a:rPr kumimoji="0" lang="ru-RU" sz="1800" b="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от </a:t>
            </a:r>
            <a:r>
              <a:rPr kumimoji="0" lang="ru-RU" sz="1800" b="0"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развитието</a:t>
            </a:r>
            <a:r>
              <a:rPr kumimoji="0" lang="ru-RU" sz="1800" b="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1800" b="0"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детето</a:t>
            </a:r>
            <a:r>
              <a:rPr kumimoji="0" lang="ru-RU" sz="1800" b="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започва</a:t>
            </a:r>
            <a:r>
              <a:rPr kumimoji="0" lang="ru-RU" sz="1800" b="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формирането</a:t>
            </a:r>
            <a:r>
              <a:rPr kumimoji="0" lang="ru-RU" sz="1800" b="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 </a:t>
            </a:r>
            <a:r>
              <a:rPr kumimoji="0" lang="ru-RU" sz="1800" b="0"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ценностите</a:t>
            </a:r>
            <a:r>
              <a:rPr kumimoji="0" lang="ru-RU" sz="1800" b="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и </a:t>
            </a:r>
            <a:r>
              <a:rPr kumimoji="0" lang="ru-RU" sz="1800" b="0"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поведенческите</a:t>
            </a:r>
            <a:r>
              <a:rPr kumimoji="0" lang="ru-RU" sz="1800" b="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приоритети</a:t>
            </a:r>
            <a:r>
              <a:rPr kumimoji="0" lang="ru-RU" sz="1800" b="0"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По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този</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начин се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формира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навикът</a:t>
            </a:r>
            <a:r>
              <a:rPr kumimoji="0" lang="ru-RU" sz="18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да се </a:t>
            </a:r>
            <a:r>
              <a:rPr kumimoji="0" lang="ru-RU" sz="18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използва</a:t>
            </a:r>
            <a:r>
              <a:rPr kumimoji="0" lang="ru-RU" sz="18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интернет за </a:t>
            </a:r>
            <a:r>
              <a:rPr kumimoji="0" lang="ru-RU" sz="18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емоционално</a:t>
            </a:r>
            <a:r>
              <a:rPr kumimoji="0" lang="ru-RU" sz="18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разтоварване</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което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се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проявява</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максимално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в </a:t>
            </a:r>
            <a:r>
              <a:rPr kumimoji="0" lang="ru-RU"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юношеството</a:t>
            </a:r>
            <a:r>
              <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p>
          <a:p>
            <a:pPr algn="just"/>
            <a:endParaRPr lang="ru-RU" b="1"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4. </a:t>
            </a:r>
            <a:r>
              <a:rPr lang="ru-RU"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Семейни</a:t>
            </a:r>
            <a:r>
              <a:rPr lang="ru-RU"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проблеми</a:t>
            </a:r>
            <a:r>
              <a:rPr lang="ru-RU"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«Мойте родители не </a:t>
            </a:r>
            <a:r>
              <a:rPr lang="ru-RU"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искат</a:t>
            </a:r>
            <a:r>
              <a:rPr lang="ru-RU"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да ме </a:t>
            </a:r>
            <a:r>
              <a:rPr lang="ru-RU"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разберат</a:t>
            </a:r>
            <a:r>
              <a:rPr lang="ru-RU"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Това</a:t>
            </a:r>
            <a:r>
              <a:rPr lang="ru-RU" dirty="0">
                <a:latin typeface="Times New Roman" panose="02020603050405020304" pitchFamily="18" charset="0"/>
                <a:cs typeface="Times New Roman" panose="02020603050405020304" pitchFamily="18" charset="0"/>
              </a:rPr>
              <a:t> е </a:t>
            </a:r>
            <a:r>
              <a:rPr lang="ru-RU" dirty="0" err="1">
                <a:latin typeface="Times New Roman" panose="02020603050405020304" pitchFamily="18" charset="0"/>
                <a:cs typeface="Times New Roman" panose="02020603050405020304" pitchFamily="18" charset="0"/>
              </a:rPr>
              <a:t>едно</a:t>
            </a:r>
            <a:r>
              <a:rPr lang="ru-RU" dirty="0">
                <a:latin typeface="Times New Roman" panose="02020603050405020304" pitchFamily="18" charset="0"/>
                <a:cs typeface="Times New Roman" panose="02020603050405020304" pitchFamily="18" charset="0"/>
              </a:rPr>
              <a:t> от </a:t>
            </a:r>
            <a:r>
              <a:rPr lang="ru-RU" dirty="0" err="1">
                <a:latin typeface="Times New Roman" panose="02020603050405020304" pitchFamily="18" charset="0"/>
                <a:cs typeface="Times New Roman" panose="02020603050405020304" pitchFamily="18" charset="0"/>
              </a:rPr>
              <a:t>основните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твърдения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изказвани</a:t>
            </a:r>
            <a:r>
              <a:rPr lang="ru-RU" dirty="0">
                <a:latin typeface="Times New Roman" panose="02020603050405020304" pitchFamily="18" charset="0"/>
                <a:cs typeface="Times New Roman" panose="02020603050405020304" pitchFamily="18" charset="0"/>
              </a:rPr>
              <a:t>  от </a:t>
            </a:r>
            <a:r>
              <a:rPr lang="ru-RU" dirty="0" err="1">
                <a:latin typeface="Times New Roman" panose="02020603050405020304" pitchFamily="18" charset="0"/>
                <a:cs typeface="Times New Roman" panose="02020603050405020304" pitchFamily="18" charset="0"/>
              </a:rPr>
              <a:t>обърналите</a:t>
            </a:r>
            <a:r>
              <a:rPr lang="ru-RU" dirty="0">
                <a:latin typeface="Times New Roman" panose="02020603050405020304" pitchFamily="18" charset="0"/>
                <a:cs typeface="Times New Roman" panose="02020603050405020304" pitchFamily="18" charset="0"/>
              </a:rPr>
              <a:t> се за </a:t>
            </a:r>
            <a:r>
              <a:rPr lang="ru-RU" dirty="0" err="1">
                <a:latin typeface="Times New Roman" panose="02020603050405020304" pitchFamily="18" charset="0"/>
                <a:cs typeface="Times New Roman" panose="02020603050405020304" pitchFamily="18" charset="0"/>
              </a:rPr>
              <a:t>професионална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помощ</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младежи</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основата</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проблематиката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стои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желанието</a:t>
            </a:r>
            <a:r>
              <a:rPr lang="ru-RU" dirty="0">
                <a:latin typeface="Times New Roman" panose="02020603050405020304" pitchFamily="18" charset="0"/>
                <a:cs typeface="Times New Roman" panose="02020603050405020304" pitchFamily="18" charset="0"/>
              </a:rPr>
              <a:t> от страна на </a:t>
            </a:r>
            <a:r>
              <a:rPr lang="ru-RU" dirty="0" err="1">
                <a:latin typeface="Times New Roman" panose="02020603050405020304" pitchFamily="18" charset="0"/>
                <a:cs typeface="Times New Roman" panose="02020603050405020304" pitchFamily="18" charset="0"/>
              </a:rPr>
              <a:t>конкретни</a:t>
            </a:r>
            <a:r>
              <a:rPr lang="ru-RU" dirty="0">
                <a:latin typeface="Times New Roman" panose="02020603050405020304" pitchFamily="18" charset="0"/>
                <a:cs typeface="Times New Roman" panose="02020603050405020304" pitchFamily="18" charset="0"/>
              </a:rPr>
              <a:t> родители  да </a:t>
            </a:r>
            <a:r>
              <a:rPr lang="ru-RU" dirty="0" err="1">
                <a:latin typeface="Times New Roman" panose="02020603050405020304" pitchFamily="18" charset="0"/>
                <a:cs typeface="Times New Roman" panose="02020603050405020304" pitchFamily="18" charset="0"/>
              </a:rPr>
              <a:t>предпазват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деца</a:t>
            </a:r>
            <a:r>
              <a:rPr lang="ru-RU" dirty="0">
                <a:latin typeface="Times New Roman" panose="02020603050405020304" pitchFamily="18" charset="0"/>
                <a:cs typeface="Times New Roman" panose="02020603050405020304" pitchFamily="18" charset="0"/>
              </a:rPr>
              <a:t> от </a:t>
            </a:r>
            <a:r>
              <a:rPr lang="ru-RU" b="1" dirty="0">
                <a:latin typeface="Times New Roman" panose="02020603050405020304" pitchFamily="18" charset="0"/>
                <a:cs typeface="Times New Roman" panose="02020603050405020304" pitchFamily="18" charset="0"/>
              </a:rPr>
              <a:t>«</a:t>
            </a:r>
            <a:r>
              <a:rPr lang="ru-RU" b="1" dirty="0" err="1">
                <a:latin typeface="Times New Roman" panose="02020603050405020304" pitchFamily="18" charset="0"/>
                <a:cs typeface="Times New Roman" panose="02020603050405020304" pitchFamily="18" charset="0"/>
              </a:rPr>
              <a:t>собствените</a:t>
            </a:r>
            <a:r>
              <a:rPr lang="ru-RU" b="1" dirty="0">
                <a:latin typeface="Times New Roman" panose="02020603050405020304" pitchFamily="18" charset="0"/>
                <a:cs typeface="Times New Roman" panose="02020603050405020304" pitchFamily="18" charset="0"/>
              </a:rPr>
              <a:t> си грешки</a:t>
            </a:r>
            <a:r>
              <a:rPr lang="ru-RU" dirty="0">
                <a:latin typeface="Times New Roman" panose="02020603050405020304" pitchFamily="18" charset="0"/>
                <a:cs typeface="Times New Roman" panose="02020603050405020304" pitchFamily="18" charset="0"/>
              </a:rPr>
              <a:t>», а в </a:t>
            </a:r>
            <a:r>
              <a:rPr lang="ru-RU" dirty="0" err="1">
                <a:latin typeface="Times New Roman" panose="02020603050405020304" pitchFamily="18" charset="0"/>
                <a:cs typeface="Times New Roman" panose="02020603050405020304" pitchFamily="18" charset="0"/>
              </a:rPr>
              <a:t>крайни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вариянти</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оказват</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свръх</a:t>
            </a:r>
            <a:r>
              <a:rPr lang="ru-RU" b="1" dirty="0">
                <a:latin typeface="Times New Roman" panose="02020603050405020304" pitchFamily="18" charset="0"/>
                <a:cs typeface="Times New Roman" panose="02020603050405020304" pitchFamily="18" charset="0"/>
              </a:rPr>
              <a:t> контрол</a:t>
            </a:r>
            <a:r>
              <a:rPr lang="ru-RU" dirty="0">
                <a:latin typeface="Times New Roman" panose="02020603050405020304" pitchFamily="18" charset="0"/>
                <a:cs typeface="Times New Roman" panose="02020603050405020304" pitchFamily="18" charset="0"/>
              </a:rPr>
              <a:t> » и да «</a:t>
            </a:r>
            <a:r>
              <a:rPr lang="ru-RU" b="1" dirty="0" err="1">
                <a:latin typeface="Times New Roman" panose="02020603050405020304" pitchFamily="18" charset="0"/>
                <a:cs typeface="Times New Roman" panose="02020603050405020304" pitchFamily="18" charset="0"/>
              </a:rPr>
              <a:t>програмират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изцяло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всички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сфери</a:t>
            </a:r>
            <a:r>
              <a:rPr lang="ru-RU" dirty="0">
                <a:latin typeface="Times New Roman" panose="02020603050405020304" pitchFamily="18" charset="0"/>
                <a:cs typeface="Times New Roman" panose="02020603050405020304" pitchFamily="18" charset="0"/>
              </a:rPr>
              <a:t> и </a:t>
            </a:r>
            <a:r>
              <a:rPr lang="ru-RU" dirty="0" err="1">
                <a:latin typeface="Times New Roman" panose="02020603050405020304" pitchFamily="18" charset="0"/>
                <a:cs typeface="Times New Roman" panose="02020603050405020304" pitchFamily="18" charset="0"/>
              </a:rPr>
              <a:t>аспекти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развитието</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юношата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Това</a:t>
            </a:r>
            <a:r>
              <a:rPr lang="ru-RU" dirty="0">
                <a:latin typeface="Times New Roman" panose="02020603050405020304" pitchFamily="18" charset="0"/>
                <a:cs typeface="Times New Roman" panose="02020603050405020304" pitchFamily="18" charset="0"/>
              </a:rPr>
              <a:t> от своя страна  </a:t>
            </a:r>
            <a:r>
              <a:rPr lang="ru-RU" dirty="0" err="1">
                <a:latin typeface="Times New Roman" panose="02020603050405020304" pitchFamily="18" charset="0"/>
                <a:cs typeface="Times New Roman" panose="02020603050405020304" pitchFamily="18" charset="0"/>
              </a:rPr>
              <a:t>включва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защитни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поведенчески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механизми</a:t>
            </a:r>
            <a:r>
              <a:rPr lang="ru-RU" dirty="0">
                <a:latin typeface="Times New Roman" panose="02020603050405020304" pitchFamily="18" charset="0"/>
                <a:cs typeface="Times New Roman" panose="02020603050405020304" pitchFamily="18" charset="0"/>
              </a:rPr>
              <a:t> от страна на </a:t>
            </a:r>
            <a:r>
              <a:rPr lang="ru-RU" dirty="0" err="1">
                <a:latin typeface="Times New Roman" panose="02020603050405020304" pitchFamily="18" charset="0"/>
                <a:cs typeface="Times New Roman" panose="02020603050405020304" pitchFamily="18" charset="0"/>
              </a:rPr>
              <a:t>подрастващия</a:t>
            </a:r>
            <a:r>
              <a:rPr lang="ru-RU"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намиране</a:t>
            </a:r>
            <a:r>
              <a:rPr lang="ru-RU" u="sng" dirty="0">
                <a:latin typeface="Times New Roman" panose="02020603050405020304" pitchFamily="18" charset="0"/>
                <a:cs typeface="Times New Roman" panose="02020603050405020304" pitchFamily="18" charset="0"/>
              </a:rPr>
              <a:t> на </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разбиращи</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събеседници</a:t>
            </a:r>
            <a:r>
              <a:rPr lang="ru-RU"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мрежовите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игри</a:t>
            </a:r>
            <a:r>
              <a:rPr lang="ru-RU" dirty="0">
                <a:latin typeface="Times New Roman" panose="02020603050405020304" pitchFamily="18" charset="0"/>
                <a:cs typeface="Times New Roman" panose="02020603050405020304" pitchFamily="18" charset="0"/>
              </a:rPr>
              <a:t> и </a:t>
            </a:r>
            <a:r>
              <a:rPr lang="ru-RU" dirty="0" err="1">
                <a:latin typeface="Times New Roman" panose="02020603050405020304" pitchFamily="18" charset="0"/>
                <a:cs typeface="Times New Roman" panose="02020603050405020304" pitchFamily="18" charset="0"/>
              </a:rPr>
              <a:t>социалните</a:t>
            </a:r>
            <a:r>
              <a:rPr lang="ru-RU" dirty="0">
                <a:latin typeface="Times New Roman" panose="02020603050405020304" pitchFamily="18" charset="0"/>
                <a:cs typeface="Times New Roman" panose="02020603050405020304" pitchFamily="18" charset="0"/>
              </a:rPr>
              <a:t> мрежи, </a:t>
            </a:r>
            <a:r>
              <a:rPr lang="ru-RU" u="sng" dirty="0" err="1">
                <a:latin typeface="Times New Roman" panose="02020603050405020304" pitchFamily="18" charset="0"/>
                <a:cs typeface="Times New Roman" panose="02020603050405020304" pitchFamily="18" charset="0"/>
              </a:rPr>
              <a:t>като</a:t>
            </a:r>
            <a:r>
              <a:rPr lang="ru-RU" u="sng" dirty="0">
                <a:latin typeface="Times New Roman" panose="02020603050405020304" pitchFamily="18" charset="0"/>
                <a:cs typeface="Times New Roman" panose="02020603050405020304" pitchFamily="18" charset="0"/>
              </a:rPr>
              <a:t> начин за </a:t>
            </a:r>
            <a:r>
              <a:rPr lang="ru-RU" u="sng" dirty="0" err="1">
                <a:latin typeface="Times New Roman" panose="02020603050405020304" pitchFamily="18" charset="0"/>
                <a:cs typeface="Times New Roman" panose="02020603050405020304" pitchFamily="18" charset="0"/>
              </a:rPr>
              <a:t>облекчаване</a:t>
            </a:r>
            <a:r>
              <a:rPr lang="ru-RU" u="sng" dirty="0">
                <a:latin typeface="Times New Roman" panose="02020603050405020304" pitchFamily="18" charset="0"/>
                <a:cs typeface="Times New Roman" panose="02020603050405020304" pitchFamily="18" charset="0"/>
              </a:rPr>
              <a:t> на </a:t>
            </a:r>
            <a:r>
              <a:rPr lang="ru-RU" u="sng" dirty="0" err="1">
                <a:latin typeface="Times New Roman" panose="02020603050405020304" pitchFamily="18" charset="0"/>
                <a:cs typeface="Times New Roman" panose="02020603050405020304" pitchFamily="18" charset="0"/>
              </a:rPr>
              <a:t>безпокойството</a:t>
            </a:r>
            <a:r>
              <a:rPr lang="ru-RU" u="sng" dirty="0">
                <a:latin typeface="Times New Roman" panose="02020603050405020304" pitchFamily="18" charset="0"/>
                <a:cs typeface="Times New Roman" panose="02020603050405020304" pitchFamily="18" charset="0"/>
              </a:rPr>
              <a:t> и </a:t>
            </a:r>
            <a:r>
              <a:rPr lang="ru-RU" u="sng" dirty="0" err="1">
                <a:latin typeface="Times New Roman" panose="02020603050405020304" pitchFamily="18" charset="0"/>
                <a:cs typeface="Times New Roman" panose="02020603050405020304" pitchFamily="18" charset="0"/>
              </a:rPr>
              <a:t>емоционалното</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напрежение</a:t>
            </a:r>
            <a:r>
              <a:rPr lang="ru-RU" u="sng" dirty="0">
                <a:latin typeface="Times New Roman" panose="02020603050405020304" pitchFamily="18" charset="0"/>
                <a:cs typeface="Times New Roman" panose="02020603050405020304" pitchFamily="18" charset="0"/>
              </a:rPr>
              <a:t> в  </a:t>
            </a:r>
            <a:r>
              <a:rPr lang="ru-RU" u="sng" dirty="0" err="1">
                <a:latin typeface="Times New Roman" panose="02020603050405020304" pitchFamily="18" charset="0"/>
                <a:cs typeface="Times New Roman" panose="02020603050405020304" pitchFamily="18" charset="0"/>
              </a:rPr>
              <a:t>семейната</a:t>
            </a:r>
            <a:r>
              <a:rPr lang="ru-RU" u="sng"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среда.  </a:t>
            </a:r>
            <a:r>
              <a:rPr lang="ru-RU" dirty="0" err="1">
                <a:latin typeface="Times New Roman" panose="02020603050405020304" pitchFamily="18" charset="0"/>
                <a:cs typeface="Times New Roman" panose="02020603050405020304" pitchFamily="18" charset="0"/>
              </a:rPr>
              <a:t>Появата</a:t>
            </a:r>
            <a:r>
              <a:rPr lang="ru-RU" dirty="0">
                <a:latin typeface="Times New Roman" panose="02020603050405020304" pitchFamily="18" charset="0"/>
                <a:cs typeface="Times New Roman" panose="02020603050405020304" pitchFamily="18" charset="0"/>
              </a:rPr>
              <a:t> на интернет </a:t>
            </a:r>
            <a:r>
              <a:rPr lang="ru-RU" dirty="0" err="1">
                <a:latin typeface="Times New Roman" panose="02020603050405020304" pitchFamily="18" charset="0"/>
                <a:cs typeface="Times New Roman" panose="02020603050405020304" pitchFamily="18" charset="0"/>
              </a:rPr>
              <a:t>зависимост</a:t>
            </a:r>
            <a:r>
              <a:rPr lang="ru-RU" dirty="0">
                <a:latin typeface="Times New Roman" panose="02020603050405020304" pitchFamily="18" charset="0"/>
                <a:cs typeface="Times New Roman" panose="02020603050405020304" pitchFamily="18" charset="0"/>
              </a:rPr>
              <a:t> се </a:t>
            </a:r>
            <a:r>
              <a:rPr lang="ru-RU" dirty="0" err="1">
                <a:latin typeface="Times New Roman" panose="02020603050405020304" pitchFamily="18" charset="0"/>
                <a:cs typeface="Times New Roman" panose="02020603050405020304" pitchFamily="18" charset="0"/>
              </a:rPr>
              <a:t>среща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както</a:t>
            </a:r>
            <a:r>
              <a:rPr lang="ru-RU" dirty="0">
                <a:latin typeface="Times New Roman" panose="02020603050405020304" pitchFamily="18" charset="0"/>
                <a:cs typeface="Times New Roman" panose="02020603050405020304" pitchFamily="18" charset="0"/>
              </a:rPr>
              <a:t> в  </a:t>
            </a:r>
            <a:r>
              <a:rPr lang="ru-RU" i="1" u="sng" dirty="0">
                <a:latin typeface="Times New Roman" panose="02020603050405020304" pitchFamily="18" charset="0"/>
                <a:cs typeface="Times New Roman" panose="02020603050405020304" pitchFamily="18" charset="0"/>
              </a:rPr>
              <a:t>семейства с висок социален статус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където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родителите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нямат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време</a:t>
            </a:r>
            <a:r>
              <a:rPr lang="ru-RU" dirty="0">
                <a:latin typeface="Times New Roman" panose="02020603050405020304" pitchFamily="18" charset="0"/>
                <a:cs typeface="Times New Roman" panose="02020603050405020304" pitchFamily="18" charset="0"/>
              </a:rPr>
              <a:t> да се </a:t>
            </a:r>
            <a:r>
              <a:rPr lang="ru-RU" dirty="0" err="1">
                <a:latin typeface="Times New Roman" panose="02020603050405020304" pitchFamily="18" charset="0"/>
                <a:cs typeface="Times New Roman" panose="02020603050405020304" pitchFamily="18" charset="0"/>
              </a:rPr>
              <a:t>занимават</a:t>
            </a:r>
            <a:r>
              <a:rPr lang="ru-RU" dirty="0">
                <a:latin typeface="Times New Roman" panose="02020603050405020304" pitchFamily="18" charset="0"/>
                <a:cs typeface="Times New Roman" panose="02020603050405020304" pitchFamily="18" charset="0"/>
              </a:rPr>
              <a:t> с </a:t>
            </a:r>
            <a:r>
              <a:rPr lang="ru-RU" dirty="0" err="1">
                <a:latin typeface="Times New Roman" panose="02020603050405020304" pitchFamily="18" charset="0"/>
                <a:cs typeface="Times New Roman" panose="02020603050405020304" pitchFamily="18" charset="0"/>
              </a:rPr>
              <a:t>отглеждане</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деца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така</a:t>
            </a:r>
            <a:r>
              <a:rPr lang="ru-RU" dirty="0">
                <a:latin typeface="Times New Roman" panose="02020603050405020304" pitchFamily="18" charset="0"/>
                <a:cs typeface="Times New Roman" panose="02020603050405020304" pitchFamily="18" charset="0"/>
              </a:rPr>
              <a:t> и в </a:t>
            </a:r>
            <a:r>
              <a:rPr lang="ru-RU" u="sng" dirty="0">
                <a:latin typeface="Times New Roman" panose="02020603050405020304" pitchFamily="18" charset="0"/>
                <a:cs typeface="Times New Roman" panose="02020603050405020304" pitchFamily="18" charset="0"/>
              </a:rPr>
              <a:t>семейства в </a:t>
            </a:r>
            <a:r>
              <a:rPr lang="ru-RU" i="1" u="sng" dirty="0" err="1">
                <a:latin typeface="Times New Roman" panose="02020603050405020304" pitchFamily="18" charset="0"/>
                <a:cs typeface="Times New Roman" panose="02020603050405020304" pitchFamily="18" charset="0"/>
              </a:rPr>
              <a:t>неравностойно</a:t>
            </a:r>
            <a:r>
              <a:rPr lang="ru-RU" i="1" u="sng" dirty="0">
                <a:latin typeface="Times New Roman" panose="02020603050405020304" pitchFamily="18" charset="0"/>
                <a:cs typeface="Times New Roman" panose="02020603050405020304" pitchFamily="18" charset="0"/>
              </a:rPr>
              <a:t> положение,  </a:t>
            </a:r>
            <a:r>
              <a:rPr lang="ru-RU" dirty="0">
                <a:latin typeface="Times New Roman" panose="02020603050405020304" pitchFamily="18" charset="0"/>
                <a:cs typeface="Times New Roman" panose="02020603050405020304" pitchFamily="18" charset="0"/>
              </a:rPr>
              <a:t>и </a:t>
            </a:r>
            <a:r>
              <a:rPr lang="ru-RU" i="1" u="sng" dirty="0" err="1">
                <a:latin typeface="Times New Roman" panose="02020603050405020304" pitchFamily="18" charset="0"/>
                <a:cs typeface="Times New Roman" panose="02020603050405020304" pitchFamily="18" charset="0"/>
              </a:rPr>
              <a:t>асоциални</a:t>
            </a:r>
            <a:r>
              <a:rPr lang="ru-RU" i="1" u="sng" dirty="0">
                <a:latin typeface="Times New Roman" panose="02020603050405020304" pitchFamily="18" charset="0"/>
                <a:cs typeface="Times New Roman" panose="02020603050405020304" pitchFamily="18" charset="0"/>
              </a:rPr>
              <a:t> семейства</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0486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2864E6DF-621A-F1F3-B842-E7F7F2FFDADD}"/>
              </a:ext>
            </a:extLst>
          </p:cNvPr>
          <p:cNvSpPr txBox="1"/>
          <p:nvPr/>
        </p:nvSpPr>
        <p:spPr>
          <a:xfrm>
            <a:off x="358218" y="1030699"/>
            <a:ext cx="11434713" cy="5399683"/>
          </a:xfrm>
          <a:prstGeom prst="rect">
            <a:avLst/>
          </a:prstGeom>
          <a:noFill/>
        </p:spPr>
        <p:txBody>
          <a:bodyPr wrap="square">
            <a:spAutoFit/>
          </a:bodyPr>
          <a:lstStyle/>
          <a:p>
            <a:pPr algn="just"/>
            <a:r>
              <a:rPr lang="ru-RU" dirty="0"/>
              <a:t> 5</a:t>
            </a:r>
            <a:r>
              <a:rPr lang="ru-RU" dirty="0">
                <a:latin typeface="Times New Roman" panose="02020603050405020304" pitchFamily="18" charset="0"/>
                <a:cs typeface="Times New Roman" panose="02020603050405020304" pitchFamily="18" charset="0"/>
              </a:rPr>
              <a:t>. </a:t>
            </a:r>
            <a:r>
              <a:rPr lang="ru-RU"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Ниско</a:t>
            </a:r>
            <a:r>
              <a:rPr lang="ru-RU"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самочувствие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Неувереността</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чувството</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малоценност</a:t>
            </a:r>
            <a:r>
              <a:rPr lang="ru-RU" dirty="0">
                <a:latin typeface="Times New Roman" panose="02020603050405020304" pitchFamily="18" charset="0"/>
                <a:cs typeface="Times New Roman" panose="02020603050405020304" pitchFamily="18" charset="0"/>
              </a:rPr>
              <a:t> и </a:t>
            </a:r>
            <a:r>
              <a:rPr lang="ru-RU" dirty="0" err="1">
                <a:latin typeface="Times New Roman" panose="02020603050405020304" pitchFamily="18" charset="0"/>
                <a:cs typeface="Times New Roman" panose="02020603050405020304" pitchFamily="18" charset="0"/>
              </a:rPr>
              <a:t>недоволството</a:t>
            </a:r>
            <a:r>
              <a:rPr lang="ru-RU" dirty="0">
                <a:latin typeface="Times New Roman" panose="02020603050405020304" pitchFamily="18" charset="0"/>
                <a:cs typeface="Times New Roman" panose="02020603050405020304" pitchFamily="18" charset="0"/>
              </a:rPr>
              <a:t> от себе си </a:t>
            </a:r>
            <a:r>
              <a:rPr lang="ru-RU" dirty="0" err="1">
                <a:latin typeface="Times New Roman" panose="02020603050405020304" pitchFamily="18" charset="0"/>
                <a:cs typeface="Times New Roman" panose="02020603050405020304" pitchFamily="18" charset="0"/>
              </a:rPr>
              <a:t>са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типични</a:t>
            </a:r>
            <a:r>
              <a:rPr lang="ru-RU" dirty="0">
                <a:latin typeface="Times New Roman" panose="02020603050405020304" pitchFamily="18" charset="0"/>
                <a:cs typeface="Times New Roman" panose="02020603050405020304" pitchFamily="18" charset="0"/>
              </a:rPr>
              <a:t> черти </a:t>
            </a:r>
            <a:r>
              <a:rPr lang="ru-RU" dirty="0" err="1">
                <a:latin typeface="Times New Roman" panose="02020603050405020304" pitchFamily="18" charset="0"/>
                <a:cs typeface="Times New Roman" panose="02020603050405020304" pitchFamily="18" charset="0"/>
              </a:rPr>
              <a:t>които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могат</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доведът</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пристрастяване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към</a:t>
            </a:r>
            <a:r>
              <a:rPr lang="ru-RU" dirty="0">
                <a:latin typeface="Times New Roman" panose="02020603050405020304" pitchFamily="18" charset="0"/>
                <a:cs typeface="Times New Roman" panose="02020603050405020304" pitchFamily="18" charset="0"/>
              </a:rPr>
              <a:t>  интернет </a:t>
            </a:r>
            <a:r>
              <a:rPr lang="ru-RU" dirty="0" err="1">
                <a:latin typeface="Times New Roman" panose="02020603050405020304" pitchFamily="18" charset="0"/>
                <a:cs typeface="Times New Roman" panose="02020603050405020304" pitchFamily="18" charset="0"/>
              </a:rPr>
              <a:t>средата</a:t>
            </a:r>
            <a:r>
              <a:rPr lang="ru-RU" dirty="0">
                <a:latin typeface="Times New Roman" panose="02020603050405020304" pitchFamily="18" charset="0"/>
                <a:cs typeface="Times New Roman" panose="02020603050405020304" pitchFamily="18" charset="0"/>
              </a:rPr>
              <a:t> . Там </a:t>
            </a:r>
            <a:r>
              <a:rPr lang="ru-RU" dirty="0" err="1">
                <a:latin typeface="Times New Roman" panose="02020603050405020304" pitchFamily="18" charset="0"/>
                <a:cs typeface="Times New Roman" panose="02020603050405020304" pitchFamily="18" charset="0"/>
              </a:rPr>
              <a:t>младежът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cs typeface="Times New Roman" panose="02020603050405020304" pitchFamily="18" charset="0"/>
              </a:rPr>
              <a:t> да се представите, </a:t>
            </a:r>
            <a:r>
              <a:rPr lang="ru-RU" dirty="0" err="1">
                <a:latin typeface="Times New Roman" panose="02020603050405020304" pitchFamily="18" charset="0"/>
                <a:cs typeface="Times New Roman" panose="02020603050405020304" pitchFamily="18" charset="0"/>
              </a:rPr>
              <a:t>като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напълно</a:t>
            </a:r>
            <a:r>
              <a:rPr lang="ru-RU" dirty="0">
                <a:latin typeface="Times New Roman" panose="02020603050405020304" pitchFamily="18" charset="0"/>
                <a:cs typeface="Times New Roman" panose="02020603050405020304" pitchFamily="18" charset="0"/>
              </a:rPr>
              <a:t> различен </a:t>
            </a:r>
            <a:r>
              <a:rPr lang="ru-RU" dirty="0" err="1">
                <a:latin typeface="Times New Roman" panose="02020603050405020304" pitchFamily="18" charset="0"/>
                <a:cs typeface="Times New Roman" panose="02020603050405020304" pitchFamily="18" charset="0"/>
              </a:rPr>
              <a:t>човек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изгради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своят</a:t>
            </a:r>
            <a:r>
              <a:rPr lang="ru-RU" dirty="0">
                <a:latin typeface="Times New Roman" panose="02020603050405020304" pitchFamily="18" charset="0"/>
                <a:cs typeface="Times New Roman" panose="02020603050405020304" pitchFamily="18" charset="0"/>
              </a:rPr>
              <a:t> </a:t>
            </a:r>
            <a:r>
              <a:rPr lang="ru-RU" u="sng" dirty="0">
                <a:latin typeface="Times New Roman" panose="02020603050405020304" pitchFamily="18" charset="0"/>
                <a:cs typeface="Times New Roman" panose="02020603050405020304" pitchFamily="18" charset="0"/>
              </a:rPr>
              <a:t>нов  имидж</a:t>
            </a:r>
            <a:r>
              <a:rPr lang="ru-RU" dirty="0">
                <a:latin typeface="Times New Roman" panose="02020603050405020304" pitchFamily="18" charset="0"/>
                <a:cs typeface="Times New Roman" panose="02020603050405020304" pitchFamily="18" charset="0"/>
              </a:rPr>
              <a:t>, без да е необходимо да се </a:t>
            </a:r>
            <a:r>
              <a:rPr lang="ru-RU" dirty="0" err="1">
                <a:latin typeface="Times New Roman" panose="02020603050405020304" pitchFamily="18" charset="0"/>
                <a:cs typeface="Times New Roman" panose="02020603050405020304" pitchFamily="18" charset="0"/>
              </a:rPr>
              <a:t>доказва</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реалния</a:t>
            </a:r>
            <a:r>
              <a:rPr lang="ru-RU" dirty="0">
                <a:latin typeface="Times New Roman" panose="02020603050405020304" pitchFamily="18" charset="0"/>
                <a:cs typeface="Times New Roman" panose="02020603050405020304" pitchFamily="18" charset="0"/>
              </a:rPr>
              <a:t> живот. Да твори , без </a:t>
            </a:r>
            <a:r>
              <a:rPr lang="ru-RU" dirty="0" err="1">
                <a:latin typeface="Times New Roman" panose="02020603050405020304" pitchFamily="18" charset="0"/>
                <a:cs typeface="Times New Roman" panose="02020603050405020304" pitchFamily="18" charset="0"/>
              </a:rPr>
              <a:t>съучиниците</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му</a:t>
            </a:r>
            <a:r>
              <a:rPr lang="ru-RU" dirty="0">
                <a:latin typeface="Times New Roman" panose="02020603050405020304" pitchFamily="18" charset="0"/>
                <a:cs typeface="Times New Roman" panose="02020603050405020304" pitchFamily="18" charset="0"/>
              </a:rPr>
              <a:t> се </a:t>
            </a:r>
            <a:r>
              <a:rPr lang="ru-RU" dirty="0" err="1">
                <a:latin typeface="Times New Roman" panose="02020603050405020304" pitchFamily="18" charset="0"/>
                <a:cs typeface="Times New Roman" panose="02020603050405020304" pitchFamily="18" charset="0"/>
              </a:rPr>
              <a:t>подиграват</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реализирва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своите</a:t>
            </a:r>
            <a:r>
              <a:rPr lang="ru-RU" dirty="0">
                <a:latin typeface="Times New Roman" panose="02020603050405020304" pitchFamily="18" charset="0"/>
                <a:cs typeface="Times New Roman" panose="02020603050405020304" pitchFamily="18" charset="0"/>
              </a:rPr>
              <a:t>  фантазии или </a:t>
            </a:r>
            <a:r>
              <a:rPr lang="ru-RU" dirty="0" err="1">
                <a:latin typeface="Times New Roman" panose="02020603050405020304" pitchFamily="18" charset="0"/>
                <a:cs typeface="Times New Roman" panose="02020603050405020304" pitchFamily="18" charset="0"/>
              </a:rPr>
              <a:t>задоволява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конкретни</a:t>
            </a:r>
            <a:r>
              <a:rPr lang="ru-RU" dirty="0">
                <a:latin typeface="Times New Roman" panose="02020603050405020304" pitchFamily="18" charset="0"/>
                <a:cs typeface="Times New Roman" panose="02020603050405020304" pitchFamily="18" charset="0"/>
              </a:rPr>
              <a:t>  потребности. </a:t>
            </a: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6. </a:t>
            </a:r>
            <a:r>
              <a:rPr lang="ru-RU" dirty="0" err="1">
                <a:latin typeface="Times New Roman" panose="02020603050405020304" pitchFamily="18" charset="0"/>
                <a:cs typeface="Times New Roman" panose="02020603050405020304" pitchFamily="18" charset="0"/>
              </a:rPr>
              <a:t>Една</a:t>
            </a:r>
            <a:r>
              <a:rPr lang="ru-RU" dirty="0">
                <a:latin typeface="Times New Roman" panose="02020603050405020304" pitchFamily="18" charset="0"/>
                <a:cs typeface="Times New Roman" panose="02020603050405020304" pitchFamily="18" charset="0"/>
              </a:rPr>
              <a:t> от </a:t>
            </a:r>
            <a:r>
              <a:rPr lang="ru-RU" dirty="0" err="1">
                <a:latin typeface="Times New Roman" panose="02020603050405020304" pitchFamily="18" charset="0"/>
                <a:cs typeface="Times New Roman" panose="02020603050405020304" pitchFamily="18" charset="0"/>
              </a:rPr>
              <a:t>важните</a:t>
            </a:r>
            <a:r>
              <a:rPr lang="ru-RU" dirty="0">
                <a:latin typeface="Times New Roman" panose="02020603050405020304" pitchFamily="18" charset="0"/>
                <a:cs typeface="Times New Roman" panose="02020603050405020304" pitchFamily="18" charset="0"/>
              </a:rPr>
              <a:t> мотивации  за интернет </a:t>
            </a:r>
            <a:r>
              <a:rPr lang="ru-RU" dirty="0" err="1">
                <a:latin typeface="Times New Roman" panose="02020603050405020304" pitchFamily="18" charset="0"/>
                <a:cs typeface="Times New Roman" panose="02020603050405020304" pitchFamily="18" charset="0"/>
              </a:rPr>
              <a:t>пристрастяването</a:t>
            </a:r>
            <a:r>
              <a:rPr lang="ru-RU" dirty="0">
                <a:latin typeface="Times New Roman" panose="02020603050405020304" pitchFamily="18" charset="0"/>
                <a:cs typeface="Times New Roman" panose="02020603050405020304" pitchFamily="18" charset="0"/>
              </a:rPr>
              <a:t>  сред </a:t>
            </a:r>
            <a:r>
              <a:rPr lang="ru-RU" dirty="0" err="1">
                <a:latin typeface="Times New Roman" panose="02020603050405020304" pitchFamily="18" charset="0"/>
                <a:cs typeface="Times New Roman" panose="02020603050405020304" pitchFamily="18" charset="0"/>
              </a:rPr>
              <a:t>подрастващите</a:t>
            </a:r>
            <a:r>
              <a:rPr lang="ru-RU" dirty="0">
                <a:latin typeface="Times New Roman" panose="02020603050405020304" pitchFamily="18" charset="0"/>
                <a:cs typeface="Times New Roman" panose="02020603050405020304" pitchFamily="18" charset="0"/>
              </a:rPr>
              <a:t> е </a:t>
            </a:r>
            <a:r>
              <a:rPr lang="ru-RU" dirty="0" err="1">
                <a:latin typeface="Times New Roman" panose="02020603050405020304" pitchFamily="18" charset="0"/>
                <a:cs typeface="Times New Roman" panose="02020603050405020304" pitchFamily="18" charset="0"/>
              </a:rPr>
              <a:t>свързана</a:t>
            </a:r>
            <a:r>
              <a:rPr lang="ru-RU" dirty="0">
                <a:latin typeface="Times New Roman" panose="02020603050405020304" pitchFamily="18" charset="0"/>
                <a:cs typeface="Times New Roman" panose="02020603050405020304" pitchFamily="18" charset="0"/>
              </a:rPr>
              <a:t> с  </a:t>
            </a:r>
            <a:r>
              <a:rPr lang="ru-RU"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популяризирането</a:t>
            </a:r>
            <a:r>
              <a:rPr lang="ru-RU"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на ИТ </a:t>
            </a:r>
            <a:r>
              <a:rPr lang="ru-RU"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професиите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Програмиране</a:t>
            </a:r>
            <a:r>
              <a:rPr lang="ru-RU" dirty="0">
                <a:latin typeface="Times New Roman" panose="02020603050405020304" pitchFamily="18" charset="0"/>
                <a:cs typeface="Times New Roman" panose="02020603050405020304" pitchFamily="18" charset="0"/>
              </a:rPr>
              <a:t>, уеб дизайн, </a:t>
            </a:r>
            <a:r>
              <a:rPr lang="ru-RU" dirty="0" err="1">
                <a:latin typeface="Times New Roman" panose="02020603050405020304" pitchFamily="18" charset="0"/>
                <a:cs typeface="Times New Roman" panose="02020603050405020304" pitchFamily="18" charset="0"/>
              </a:rPr>
              <a:t>дигитален</a:t>
            </a:r>
            <a:r>
              <a:rPr lang="ru-RU" dirty="0">
                <a:latin typeface="Times New Roman" panose="02020603050405020304" pitchFamily="18" charset="0"/>
                <a:cs typeface="Times New Roman" panose="02020603050405020304" pitchFamily="18" charset="0"/>
              </a:rPr>
              <a:t> маркетинг – </a:t>
            </a:r>
            <a:r>
              <a:rPr lang="ru-RU" dirty="0" err="1">
                <a:latin typeface="Times New Roman" panose="02020603050405020304" pitchFamily="18" charset="0"/>
                <a:cs typeface="Times New Roman" panose="02020603050405020304" pitchFamily="18" charset="0"/>
              </a:rPr>
              <a:t>търсени</a:t>
            </a:r>
            <a:r>
              <a:rPr lang="ru-RU" dirty="0">
                <a:latin typeface="Times New Roman" panose="02020603050405020304" pitchFamily="18" charset="0"/>
                <a:cs typeface="Times New Roman" panose="02020603050405020304" pitchFamily="18" charset="0"/>
              </a:rPr>
              <a:t> области, в </a:t>
            </a:r>
            <a:r>
              <a:rPr lang="ru-RU" dirty="0" err="1">
                <a:latin typeface="Times New Roman" panose="02020603050405020304" pitchFamily="18" charset="0"/>
                <a:cs typeface="Times New Roman" panose="02020603050405020304" pitchFamily="18" charset="0"/>
              </a:rPr>
              <a:t>които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хората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могат</a:t>
            </a:r>
            <a:r>
              <a:rPr lang="ru-RU" dirty="0">
                <a:latin typeface="Times New Roman" panose="02020603050405020304" pitchFamily="18" charset="0"/>
                <a:cs typeface="Times New Roman" panose="02020603050405020304" pitchFamily="18" charset="0"/>
              </a:rPr>
              <a:t> да се </a:t>
            </a:r>
            <a:r>
              <a:rPr lang="ru-RU" dirty="0" err="1">
                <a:latin typeface="Times New Roman" panose="02020603050405020304" pitchFamily="18" charset="0"/>
                <a:cs typeface="Times New Roman" panose="02020603050405020304" pitchFamily="18" charset="0"/>
              </a:rPr>
              <a:t>реализират</a:t>
            </a:r>
            <a:r>
              <a:rPr lang="ru-RU" dirty="0">
                <a:latin typeface="Times New Roman" panose="02020603050405020304" pitchFamily="18" charset="0"/>
                <a:cs typeface="Times New Roman" panose="02020603050405020304" pitchFamily="18" charset="0"/>
              </a:rPr>
              <a:t> и да </a:t>
            </a:r>
            <a:r>
              <a:rPr lang="ru-RU" dirty="0" err="1">
                <a:latin typeface="Times New Roman" panose="02020603050405020304" pitchFamily="18" charset="0"/>
                <a:cs typeface="Times New Roman" panose="02020603050405020304" pitchFamily="18" charset="0"/>
              </a:rPr>
              <a:t>постигнат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значителни</a:t>
            </a:r>
            <a:r>
              <a:rPr lang="ru-RU" dirty="0">
                <a:latin typeface="Times New Roman" panose="02020603050405020304" pitchFamily="18" charset="0"/>
                <a:cs typeface="Times New Roman" panose="02020603050405020304" pitchFamily="18" charset="0"/>
              </a:rPr>
              <a:t> успехи, </a:t>
            </a:r>
            <a:r>
              <a:rPr lang="ru-RU" dirty="0" err="1">
                <a:latin typeface="Times New Roman" panose="02020603050405020304" pitchFamily="18" charset="0"/>
                <a:cs typeface="Times New Roman" panose="02020603050405020304" pitchFamily="18" charset="0"/>
              </a:rPr>
              <a:t>включително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финансови</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ранна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възраст</a:t>
            </a:r>
            <a:r>
              <a:rPr lang="ru-RU" dirty="0">
                <a:latin typeface="Times New Roman" panose="02020603050405020304" pitchFamily="18" charset="0"/>
                <a:cs typeface="Times New Roman" panose="02020603050405020304" pitchFamily="18" charset="0"/>
              </a:rPr>
              <a:t>.  </a:t>
            </a:r>
          </a:p>
          <a:p>
            <a:pPr algn="just">
              <a:lnSpc>
                <a:spcPct val="107000"/>
              </a:lnSpc>
              <a:spcAft>
                <a:spcPts val="800"/>
              </a:spcAft>
            </a:pPr>
            <a:endParaRPr lang="en-US" dirty="0">
              <a:latin typeface="Times New Roman" panose="02020603050405020304" pitchFamily="18" charset="0"/>
              <a:cs typeface="Times New Roman" panose="02020603050405020304" pitchFamily="18" charset="0"/>
            </a:endParaRPr>
          </a:p>
          <a:p>
            <a:pPr algn="just">
              <a:lnSpc>
                <a:spcPct val="107000"/>
              </a:lnSpc>
              <a:spcAft>
                <a:spcPts val="800"/>
              </a:spcAft>
            </a:pPr>
            <a:r>
              <a:rPr lang="ru-RU" b="1" dirty="0">
                <a:solidFill>
                  <a:srgbClr val="FF0000"/>
                </a:solidFill>
                <a:latin typeface="Times New Roman" panose="02020603050405020304" pitchFamily="18" charset="0"/>
                <a:cs typeface="Times New Roman" panose="02020603050405020304" pitchFamily="18" charset="0"/>
              </a:rPr>
              <a:t>При наличие на </a:t>
            </a:r>
            <a:r>
              <a:rPr lang="ru-RU" b="1" dirty="0" err="1">
                <a:solidFill>
                  <a:srgbClr val="FF0000"/>
                </a:solidFill>
                <a:latin typeface="Times New Roman" panose="02020603050405020304" pitchFamily="18" charset="0"/>
                <a:cs typeface="Times New Roman" panose="02020603050405020304" pitchFamily="18" charset="0"/>
              </a:rPr>
              <a:t>личностни</a:t>
            </a:r>
            <a:r>
              <a:rPr lang="ru-RU" b="1" dirty="0">
                <a:solidFill>
                  <a:srgbClr val="FF0000"/>
                </a:solidFill>
                <a:latin typeface="Times New Roman" panose="02020603050405020304" pitchFamily="18" charset="0"/>
                <a:cs typeface="Times New Roman" panose="02020603050405020304" pitchFamily="18" charset="0"/>
              </a:rPr>
              <a:t> акцентуации и </a:t>
            </a:r>
            <a:r>
              <a:rPr lang="ru-RU" b="1" dirty="0" err="1">
                <a:solidFill>
                  <a:srgbClr val="FF0000"/>
                </a:solidFill>
                <a:latin typeface="Times New Roman" panose="02020603050405020304" pitchFamily="18" charset="0"/>
                <a:cs typeface="Times New Roman" panose="02020603050405020304" pitchFamily="18" charset="0"/>
              </a:rPr>
              <a:t>социализационни</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проблеми</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първоначално</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положителният</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амбициозния</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стремеж</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към</a:t>
            </a:r>
            <a:r>
              <a:rPr lang="ru-RU" b="1" dirty="0">
                <a:solidFill>
                  <a:srgbClr val="FF0000"/>
                </a:solidFill>
                <a:latin typeface="Times New Roman" panose="02020603050405020304" pitchFamily="18" charset="0"/>
                <a:cs typeface="Times New Roman" panose="02020603050405020304" pitchFamily="18" charset="0"/>
              </a:rPr>
              <a:t> знания се </a:t>
            </a:r>
            <a:r>
              <a:rPr lang="ru-RU" b="1" dirty="0" err="1">
                <a:solidFill>
                  <a:srgbClr val="FF0000"/>
                </a:solidFill>
                <a:latin typeface="Times New Roman" panose="02020603050405020304" pitchFamily="18" charset="0"/>
                <a:cs typeface="Times New Roman" panose="02020603050405020304" pitchFamily="18" charset="0"/>
              </a:rPr>
              <a:t>трансформира</a:t>
            </a:r>
            <a:r>
              <a:rPr lang="ru-RU" b="1" dirty="0">
                <a:solidFill>
                  <a:srgbClr val="FF0000"/>
                </a:solidFill>
                <a:latin typeface="Times New Roman" panose="02020603050405020304" pitchFamily="18" charset="0"/>
                <a:cs typeface="Times New Roman" panose="02020603050405020304" pitchFamily="18" charset="0"/>
              </a:rPr>
              <a:t> в </a:t>
            </a:r>
            <a:r>
              <a:rPr lang="ru-RU" b="1" dirty="0" err="1">
                <a:solidFill>
                  <a:srgbClr val="FF0000"/>
                </a:solidFill>
                <a:latin typeface="Times New Roman" panose="02020603050405020304" pitchFamily="18" charset="0"/>
                <a:cs typeface="Times New Roman" panose="02020603050405020304" pitchFamily="18" charset="0"/>
              </a:rPr>
              <a:t>непреодолимото</a:t>
            </a:r>
            <a:r>
              <a:rPr lang="ru-RU" b="1" dirty="0">
                <a:solidFill>
                  <a:srgbClr val="FF0000"/>
                </a:solidFill>
                <a:latin typeface="Times New Roman" panose="02020603050405020304" pitchFamily="18" charset="0"/>
                <a:cs typeface="Times New Roman" panose="02020603050405020304" pitchFamily="18" charset="0"/>
              </a:rPr>
              <a:t> желание все по </a:t>
            </a:r>
            <a:r>
              <a:rPr lang="ru-RU" b="1" dirty="0" err="1">
                <a:solidFill>
                  <a:srgbClr val="FF0000"/>
                </a:solidFill>
                <a:latin typeface="Times New Roman" panose="02020603050405020304" pitchFamily="18" charset="0"/>
                <a:cs typeface="Times New Roman" panose="02020603050405020304" pitchFamily="18" charset="0"/>
              </a:rPr>
              <a:t>дълго</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време</a:t>
            </a:r>
            <a:r>
              <a:rPr lang="ru-RU" b="1" dirty="0">
                <a:solidFill>
                  <a:srgbClr val="FF0000"/>
                </a:solidFill>
                <a:latin typeface="Times New Roman" panose="02020603050405020304" pitchFamily="18" charset="0"/>
                <a:cs typeface="Times New Roman" panose="02020603050405020304" pitchFamily="18" charset="0"/>
              </a:rPr>
              <a:t> да се </a:t>
            </a:r>
            <a:r>
              <a:rPr lang="ru-RU" b="1" dirty="0" err="1">
                <a:solidFill>
                  <a:srgbClr val="FF0000"/>
                </a:solidFill>
                <a:latin typeface="Times New Roman" panose="02020603050405020304" pitchFamily="18" charset="0"/>
                <a:cs typeface="Times New Roman" panose="02020603050405020304" pitchFamily="18" charset="0"/>
              </a:rPr>
              <a:t>прекарва</a:t>
            </a:r>
            <a:r>
              <a:rPr lang="ru-RU" b="1" dirty="0">
                <a:solidFill>
                  <a:srgbClr val="FF0000"/>
                </a:solidFill>
                <a:latin typeface="Times New Roman" panose="02020603050405020304" pitchFamily="18" charset="0"/>
                <a:cs typeface="Times New Roman" panose="02020603050405020304" pitchFamily="18" charset="0"/>
              </a:rPr>
              <a:t> в интернет </a:t>
            </a:r>
            <a:r>
              <a:rPr lang="ru-RU" b="1" dirty="0" err="1">
                <a:solidFill>
                  <a:srgbClr val="FF0000"/>
                </a:solidFill>
                <a:latin typeface="Times New Roman" panose="02020603050405020304" pitchFamily="18" charset="0"/>
                <a:cs typeface="Times New Roman" panose="02020603050405020304" pitchFamily="18" charset="0"/>
              </a:rPr>
              <a:t>пространството</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Това</a:t>
            </a:r>
            <a:r>
              <a:rPr lang="ru-RU" b="1" dirty="0">
                <a:latin typeface="Times New Roman" panose="02020603050405020304" pitchFamily="18" charset="0"/>
                <a:cs typeface="Times New Roman" panose="02020603050405020304" pitchFamily="18" charset="0"/>
              </a:rPr>
              <a:t> е и </a:t>
            </a:r>
            <a:r>
              <a:rPr lang="ru-RU" b="1" dirty="0" err="1">
                <a:latin typeface="Times New Roman" panose="02020603050405020304" pitchFamily="18" charset="0"/>
                <a:cs typeface="Times New Roman" panose="02020603050405020304" pitchFamily="18" charset="0"/>
              </a:rPr>
              <a:t>разграничителната</a:t>
            </a:r>
            <a:r>
              <a:rPr lang="ru-RU" b="1" dirty="0">
                <a:latin typeface="Times New Roman" panose="02020603050405020304" pitchFamily="18" charset="0"/>
                <a:cs typeface="Times New Roman" panose="02020603050405020304" pitchFamily="18" charset="0"/>
              </a:rPr>
              <a:t> линия между </a:t>
            </a:r>
            <a:r>
              <a:rPr lang="ru-RU" b="1" dirty="0" err="1">
                <a:latin typeface="Times New Roman" panose="02020603050405020304" pitchFamily="18" charset="0"/>
                <a:cs typeface="Times New Roman" panose="02020603050405020304" pitchFamily="18" charset="0"/>
              </a:rPr>
              <a:t>нормалното</a:t>
            </a:r>
            <a:r>
              <a:rPr lang="ru-RU" b="1" dirty="0">
                <a:latin typeface="Times New Roman" panose="02020603050405020304" pitchFamily="18" charset="0"/>
                <a:cs typeface="Times New Roman" panose="02020603050405020304" pitchFamily="18" charset="0"/>
              </a:rPr>
              <a:t> и </a:t>
            </a:r>
            <a:r>
              <a:rPr lang="ru-RU" b="1" dirty="0" err="1">
                <a:latin typeface="Times New Roman" panose="02020603050405020304" pitchFamily="18" charset="0"/>
                <a:cs typeface="Times New Roman" panose="02020603050405020304" pitchFamily="18" charset="0"/>
              </a:rPr>
              <a:t>абнормното</a:t>
            </a:r>
            <a:r>
              <a:rPr lang="ru-RU" b="1" dirty="0">
                <a:latin typeface="Times New Roman" panose="02020603050405020304" pitchFamily="18" charset="0"/>
                <a:cs typeface="Times New Roman" panose="02020603050405020304" pitchFamily="18" charset="0"/>
              </a:rPr>
              <a:t>- </a:t>
            </a:r>
            <a:r>
              <a:rPr lang="ru-RU" b="1" u="sng" dirty="0">
                <a:latin typeface="Times New Roman" panose="02020603050405020304" pitchFamily="18" charset="0"/>
                <a:cs typeface="Times New Roman" panose="02020603050405020304" pitchFamily="18" charset="0"/>
              </a:rPr>
              <a:t>п</a:t>
            </a:r>
            <a:r>
              <a:rPr lang="bg-BG" sz="1800" b="1" u="sng" kern="0" dirty="0" err="1">
                <a:effectLst/>
                <a:latin typeface="Times New Roman" panose="02020603050405020304" pitchFamily="18" charset="0"/>
                <a:ea typeface="Calibri" panose="020F0502020204030204" pitchFamily="34" charset="0"/>
                <a:cs typeface="Times New Roman" panose="02020603050405020304" pitchFamily="18" charset="0"/>
              </a:rPr>
              <a:t>ристрастени</a:t>
            </a:r>
            <a:r>
              <a:rPr lang="bg-BG" sz="1800" b="1" u="sng" kern="0" dirty="0">
                <a:effectLst/>
                <a:latin typeface="Times New Roman" panose="02020603050405020304" pitchFamily="18" charset="0"/>
                <a:ea typeface="Calibri" panose="020F0502020204030204" pitchFamily="34" charset="0"/>
                <a:cs typeface="Times New Roman" panose="02020603050405020304" pitchFamily="18" charset="0"/>
              </a:rPr>
              <a:t> са </a:t>
            </a:r>
            <a:r>
              <a:rPr lang="bg-BG" sz="1800" b="1" u="sng" kern="0" dirty="0">
                <a:effectLst/>
                <a:latin typeface="Times New Roman" panose="02020603050405020304" pitchFamily="18" charset="0"/>
                <a:ea typeface="Calibri" panose="020F0502020204030204" pitchFamily="34" charset="0"/>
              </a:rPr>
              <a:t>само тези, които не искат или не могат да спрат. Липсата на самоконтрол е в основата на всяка зависимост</a:t>
            </a:r>
            <a:r>
              <a:rPr lang="bg-BG" sz="1800" u="sng" kern="0" dirty="0">
                <a:effectLst/>
                <a:latin typeface="Times New Roman" panose="02020603050405020304" pitchFamily="18" charset="0"/>
                <a:ea typeface="Calibri" panose="020F0502020204030204" pitchFamily="34" charset="0"/>
              </a:rPr>
              <a:t>.</a:t>
            </a:r>
            <a:endParaRPr lang="ru-RU" u="sng"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59120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230384FD-474A-0F84-7C20-86914B132FF6}"/>
              </a:ext>
            </a:extLst>
          </p:cNvPr>
          <p:cNvSpPr txBox="1"/>
          <p:nvPr/>
        </p:nvSpPr>
        <p:spPr>
          <a:xfrm>
            <a:off x="235670" y="707010"/>
            <a:ext cx="11528982" cy="5192062"/>
          </a:xfrm>
          <a:prstGeom prst="rect">
            <a:avLst/>
          </a:prstGeom>
          <a:noFill/>
        </p:spPr>
        <p:txBody>
          <a:bodyPr wrap="square">
            <a:spAutoFit/>
          </a:bodyPr>
          <a:lstStyle/>
          <a:p>
            <a:r>
              <a:rPr lang="ru-RU" sz="2800" b="1" dirty="0" err="1">
                <a:latin typeface="Times New Roman" panose="02020603050405020304" pitchFamily="18" charset="0"/>
                <a:cs typeface="Times New Roman" panose="02020603050405020304" pitchFamily="18" charset="0"/>
              </a:rPr>
              <a:t>Класификация</a:t>
            </a:r>
            <a:r>
              <a:rPr lang="ru-RU" sz="2800"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Систематизирането</a:t>
            </a:r>
            <a:r>
              <a:rPr lang="ru-RU" sz="1600" dirty="0">
                <a:latin typeface="Times New Roman" panose="02020603050405020304" pitchFamily="18" charset="0"/>
                <a:cs typeface="Times New Roman" panose="02020603050405020304" pitchFamily="18" charset="0"/>
              </a:rPr>
              <a:t> на интернет </a:t>
            </a:r>
            <a:r>
              <a:rPr lang="ru-RU" sz="1600" dirty="0" err="1">
                <a:latin typeface="Times New Roman" panose="02020603050405020304" pitchFamily="18" charset="0"/>
                <a:cs typeface="Times New Roman" panose="02020603050405020304" pitchFamily="18" charset="0"/>
              </a:rPr>
              <a:t>зависимостта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представлява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предизвикателство</a:t>
            </a:r>
            <a:r>
              <a:rPr lang="ru-RU" sz="1600" dirty="0">
                <a:latin typeface="Times New Roman" panose="02020603050405020304" pitchFamily="18" charset="0"/>
                <a:cs typeface="Times New Roman" panose="02020603050405020304" pitchFamily="18" charset="0"/>
              </a:rPr>
              <a:t> за </a:t>
            </a:r>
            <a:r>
              <a:rPr lang="ru-RU" sz="1600" dirty="0" err="1">
                <a:latin typeface="Times New Roman" panose="02020603050405020304" pitchFamily="18" charset="0"/>
                <a:cs typeface="Times New Roman" panose="02020603050405020304" pitchFamily="18" charset="0"/>
              </a:rPr>
              <a:t>практическата</a:t>
            </a:r>
            <a:r>
              <a:rPr lang="ru-RU" sz="1600" dirty="0">
                <a:latin typeface="Times New Roman" panose="02020603050405020304" pitchFamily="18" charset="0"/>
                <a:cs typeface="Times New Roman" panose="02020603050405020304" pitchFamily="18" charset="0"/>
              </a:rPr>
              <a:t> психиатрия, </a:t>
            </a:r>
            <a:r>
              <a:rPr lang="ru-RU" sz="1600" dirty="0" err="1">
                <a:latin typeface="Times New Roman" panose="02020603050405020304" pitchFamily="18" charset="0"/>
                <a:cs typeface="Times New Roman" panose="02020603050405020304" pitchFamily="18" charset="0"/>
              </a:rPr>
              <a:t>тъй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като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такава</a:t>
            </a:r>
            <a:r>
              <a:rPr lang="ru-RU" sz="1600" dirty="0">
                <a:latin typeface="Times New Roman" panose="02020603050405020304" pitchFamily="18" charset="0"/>
                <a:cs typeface="Times New Roman" panose="02020603050405020304" pitchFamily="18" charset="0"/>
              </a:rPr>
              <a:t> диагноза не е </a:t>
            </a:r>
            <a:r>
              <a:rPr lang="ru-RU" sz="1600" dirty="0" err="1">
                <a:latin typeface="Times New Roman" panose="02020603050405020304" pitchFamily="18" charset="0"/>
                <a:cs typeface="Times New Roman" panose="02020603050405020304" pitchFamily="18" charset="0"/>
              </a:rPr>
              <a:t>представена</a:t>
            </a:r>
            <a:r>
              <a:rPr lang="ru-RU" sz="1600" dirty="0">
                <a:latin typeface="Times New Roman" panose="02020603050405020304" pitchFamily="18" charset="0"/>
                <a:cs typeface="Times New Roman" panose="02020603050405020304" pitchFamily="18" charset="0"/>
              </a:rPr>
              <a:t> в </a:t>
            </a:r>
            <a:r>
              <a:rPr lang="ru-RU" sz="1600" dirty="0" err="1">
                <a:latin typeface="Times New Roman" panose="02020603050405020304" pitchFamily="18" charset="0"/>
                <a:cs typeface="Times New Roman" panose="02020603050405020304" pitchFamily="18" charset="0"/>
              </a:rPr>
              <a:t>международните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системи</a:t>
            </a:r>
            <a:r>
              <a:rPr lang="ru-RU" sz="1600" dirty="0">
                <a:latin typeface="Times New Roman" panose="02020603050405020304" pitchFamily="18" charset="0"/>
                <a:cs typeface="Times New Roman" panose="02020603050405020304" pitchFamily="18" charset="0"/>
              </a:rPr>
              <a:t> DSM-V и ICD-10.</a:t>
            </a:r>
          </a:p>
          <a:p>
            <a:pPr algn="just">
              <a:lnSpc>
                <a:spcPct val="107000"/>
              </a:lnSpc>
              <a:spcAft>
                <a:spcPts val="800"/>
              </a:spcAft>
            </a:pPr>
            <a:r>
              <a:rPr lang="bg-BG" sz="1600" b="1" u="sng" kern="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През 1994 </a:t>
            </a:r>
            <a:r>
              <a:rPr lang="bg-BG" sz="1600" b="1" u="sng" kern="0" dirty="0" err="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г.т</a:t>
            </a:r>
            <a:r>
              <a:rPr lang="bg-BG" sz="1600" b="1" u="sng" kern="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д-р Кимбърли-Йънг </a:t>
            </a:r>
            <a:r>
              <a:rPr lang="bg-BG" sz="1600" kern="0" dirty="0">
                <a:latin typeface="Times New Roman" panose="02020603050405020304" pitchFamily="18" charset="0"/>
                <a:ea typeface="Times New Roman" panose="02020603050405020304" pitchFamily="18" charset="0"/>
                <a:cs typeface="Times New Roman" panose="02020603050405020304" pitchFamily="18" charset="0"/>
              </a:rPr>
              <a:t>(</a:t>
            </a:r>
            <a:r>
              <a:rPr lang="bg-BG" sz="1600" b="1" kern="0" dirty="0" err="1">
                <a:latin typeface="Times New Roman" panose="02020603050405020304" pitchFamily="18" charset="0"/>
                <a:ea typeface="Times New Roman" panose="02020603050405020304" pitchFamily="18" charset="0"/>
                <a:cs typeface="Times New Roman" panose="02020603050405020304" pitchFamily="18" charset="0"/>
              </a:rPr>
              <a:t>Kimberley</a:t>
            </a:r>
            <a:r>
              <a:rPr lang="bg-BG" sz="1600" b="1" kern="0" dirty="0">
                <a:latin typeface="Times New Roman" panose="02020603050405020304" pitchFamily="18" charset="0"/>
                <a:ea typeface="Times New Roman" panose="02020603050405020304" pitchFamily="18" charset="0"/>
                <a:cs typeface="Times New Roman" panose="02020603050405020304" pitchFamily="18" charset="0"/>
              </a:rPr>
              <a:t> S. Young</a:t>
            </a:r>
            <a:r>
              <a:rPr lang="bg-BG" sz="1600" kern="0" dirty="0">
                <a:latin typeface="Times New Roman" panose="02020603050405020304" pitchFamily="18" charset="0"/>
                <a:ea typeface="Times New Roman" panose="02020603050405020304" pitchFamily="18" charset="0"/>
                <a:cs typeface="Times New Roman" panose="02020603050405020304" pitchFamily="18" charset="0"/>
              </a:rPr>
              <a:t>), професор по психология в </a:t>
            </a:r>
            <a:r>
              <a:rPr lang="bg-BG" sz="1600" kern="0" dirty="0" err="1">
                <a:latin typeface="Times New Roman" panose="02020603050405020304" pitchFamily="18" charset="0"/>
                <a:ea typeface="Times New Roman" panose="02020603050405020304" pitchFamily="18" charset="0"/>
                <a:cs typeface="Times New Roman" panose="02020603050405020304" pitchFamily="18" charset="0"/>
              </a:rPr>
              <a:t>Питсбъргския</a:t>
            </a:r>
            <a:r>
              <a:rPr lang="bg-BG" sz="1600" kern="0" dirty="0">
                <a:latin typeface="Times New Roman" panose="02020603050405020304" pitchFamily="18" charset="0"/>
                <a:ea typeface="Times New Roman" panose="02020603050405020304" pitchFamily="18" charset="0"/>
                <a:cs typeface="Times New Roman" panose="02020603050405020304" pitchFamily="18" charset="0"/>
              </a:rPr>
              <a:t> университет в </a:t>
            </a:r>
            <a:r>
              <a:rPr lang="bg-BG" sz="1600" kern="0" dirty="0" err="1">
                <a:latin typeface="Times New Roman" panose="02020603050405020304" pitchFamily="18" charset="0"/>
                <a:ea typeface="Times New Roman" panose="02020603050405020304" pitchFamily="18" charset="0"/>
                <a:cs typeface="Times New Roman" panose="02020603050405020304" pitchFamily="18" charset="0"/>
              </a:rPr>
              <a:t>Бретфорд</a:t>
            </a:r>
            <a:r>
              <a:rPr lang="bg-BG" sz="1600" kern="0" dirty="0">
                <a:latin typeface="Times New Roman" panose="02020603050405020304" pitchFamily="18" charset="0"/>
                <a:ea typeface="Times New Roman" panose="02020603050405020304" pitchFamily="18" charset="0"/>
                <a:cs typeface="Times New Roman" panose="02020603050405020304" pitchFamily="18" charset="0"/>
              </a:rPr>
              <a:t> ,заедно със своя екип  разработват и тестват  тестова техника, популярна като   </a:t>
            </a:r>
            <a:r>
              <a:rPr lang="bg-BG" sz="1600" b="1" kern="0" dirty="0">
                <a:latin typeface="Times New Roman" panose="02020603050405020304" pitchFamily="18" charset="0"/>
                <a:ea typeface="Times New Roman" panose="02020603050405020304" pitchFamily="18" charset="0"/>
                <a:cs typeface="Times New Roman" panose="02020603050405020304" pitchFamily="18" charset="0"/>
              </a:rPr>
              <a:t>„ Тестът </a:t>
            </a:r>
            <a:r>
              <a:rPr lang="bg-BG" sz="1600" b="1" kern="0" dirty="0">
                <a:effectLst/>
                <a:latin typeface="Times New Roman" panose="02020603050405020304" pitchFamily="18" charset="0"/>
                <a:ea typeface="Times New Roman" panose="02020603050405020304" pitchFamily="18" charset="0"/>
                <a:cs typeface="Times New Roman" panose="02020603050405020304" pitchFamily="18" charset="0"/>
              </a:rPr>
              <a:t>на Кимбърли Йънг за интернет-зависимост“</a:t>
            </a:r>
            <a:r>
              <a:rPr lang="bg-BG" sz="1600" kern="0" dirty="0">
                <a:effectLst/>
                <a:latin typeface="Times New Roman" panose="02020603050405020304" pitchFamily="18" charset="0"/>
                <a:ea typeface="Times New Roman" panose="02020603050405020304" pitchFamily="18" charset="0"/>
                <a:cs typeface="Times New Roman" panose="02020603050405020304" pitchFamily="18" charset="0"/>
              </a:rPr>
              <a:t> (в оригинал "Internet </a:t>
            </a:r>
            <a:r>
              <a:rPr lang="bg-BG" sz="1600" kern="0" dirty="0" err="1">
                <a:effectLst/>
                <a:latin typeface="Times New Roman" panose="02020603050405020304" pitchFamily="18" charset="0"/>
                <a:ea typeface="Times New Roman" panose="02020603050405020304" pitchFamily="18" charset="0"/>
                <a:cs typeface="Times New Roman" panose="02020603050405020304" pitchFamily="18" charset="0"/>
              </a:rPr>
              <a:t>Addiction</a:t>
            </a:r>
            <a:r>
              <a:rPr lang="bg-BG" sz="16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bg-BG" sz="1600" kern="0" dirty="0" err="1">
                <a:effectLst/>
                <a:latin typeface="Times New Roman" panose="02020603050405020304" pitchFamily="18" charset="0"/>
                <a:ea typeface="Times New Roman" panose="02020603050405020304" pitchFamily="18" charset="0"/>
                <a:cs typeface="Times New Roman" panose="02020603050405020304" pitchFamily="18" charset="0"/>
              </a:rPr>
              <a:t>Test</a:t>
            </a:r>
            <a:r>
              <a:rPr lang="bg-BG" sz="1600" kern="0" dirty="0">
                <a:effectLst/>
                <a:latin typeface="Times New Roman" panose="02020603050405020304" pitchFamily="18" charset="0"/>
                <a:ea typeface="Times New Roman" panose="02020603050405020304" pitchFamily="18" charset="0"/>
                <a:cs typeface="Times New Roman" panose="02020603050405020304" pitchFamily="18" charset="0"/>
              </a:rPr>
              <a:t>" - тест за интернет-</a:t>
            </a:r>
            <a:r>
              <a:rPr lang="bg-BG" sz="1600" kern="0" dirty="0" err="1">
                <a:effectLst/>
                <a:latin typeface="Times New Roman" panose="02020603050405020304" pitchFamily="18" charset="0"/>
                <a:ea typeface="Times New Roman" panose="02020603050405020304" pitchFamily="18" charset="0"/>
                <a:cs typeface="Times New Roman" panose="02020603050405020304" pitchFamily="18" charset="0"/>
              </a:rPr>
              <a:t>адикация</a:t>
            </a:r>
            <a:r>
              <a:rPr lang="bg-BG" sz="1600" kern="0" dirty="0">
                <a:effectLst/>
                <a:latin typeface="Times New Roman" panose="02020603050405020304" pitchFamily="18" charset="0"/>
                <a:ea typeface="Times New Roman" panose="02020603050405020304" pitchFamily="18" charset="0"/>
                <a:cs typeface="Times New Roman" panose="02020603050405020304" pitchFamily="18" charset="0"/>
              </a:rPr>
              <a:t>) . Тестът е средство за </a:t>
            </a:r>
            <a:r>
              <a:rPr lang="bg-BG" sz="1600" kern="0" dirty="0" err="1">
                <a:effectLst/>
                <a:latin typeface="Times New Roman" panose="02020603050405020304" pitchFamily="18" charset="0"/>
                <a:ea typeface="Times New Roman" panose="02020603050405020304" pitchFamily="18" charset="0"/>
                <a:cs typeface="Times New Roman" panose="02020603050405020304" pitchFamily="18" charset="0"/>
              </a:rPr>
              <a:t>самодиагностика</a:t>
            </a:r>
            <a:r>
              <a:rPr lang="bg-BG" sz="1600" kern="0" dirty="0">
                <a:effectLst/>
                <a:latin typeface="Times New Roman" panose="02020603050405020304" pitchFamily="18" charset="0"/>
                <a:ea typeface="Times New Roman" panose="02020603050405020304" pitchFamily="18" charset="0"/>
                <a:cs typeface="Times New Roman" panose="02020603050405020304" pitchFamily="18" charset="0"/>
              </a:rPr>
              <a:t> на патологична зависимост от Интернет (независимо от формата на това пристрастяване), въпреки че самата диагностична категория за интернет-</a:t>
            </a:r>
            <a:r>
              <a:rPr lang="bg-BG" sz="1600" kern="0" dirty="0" err="1">
                <a:effectLst/>
                <a:latin typeface="Times New Roman" panose="02020603050405020304" pitchFamily="18" charset="0"/>
                <a:ea typeface="Times New Roman" panose="02020603050405020304" pitchFamily="18" charset="0"/>
                <a:cs typeface="Times New Roman" panose="02020603050405020304" pitchFamily="18" charset="0"/>
              </a:rPr>
              <a:t>адикация</a:t>
            </a:r>
            <a:r>
              <a:rPr lang="bg-BG" sz="1600" kern="0" dirty="0">
                <a:effectLst/>
                <a:latin typeface="Times New Roman" panose="02020603050405020304" pitchFamily="18" charset="0"/>
                <a:ea typeface="Times New Roman" panose="02020603050405020304" pitchFamily="18" charset="0"/>
                <a:cs typeface="Times New Roman" panose="02020603050405020304" pitchFamily="18" charset="0"/>
              </a:rPr>
              <a:t> все още не е включена в международните класификации, като самостоятелна диагностична </a:t>
            </a:r>
            <a:r>
              <a:rPr lang="bg-BG" sz="1600" kern="0" dirty="0" err="1">
                <a:effectLst/>
                <a:latin typeface="Times New Roman" panose="02020603050405020304" pitchFamily="18" charset="0"/>
                <a:ea typeface="Times New Roman" panose="02020603050405020304" pitchFamily="18" charset="0"/>
                <a:cs typeface="Times New Roman" panose="02020603050405020304" pitchFamily="18" charset="0"/>
              </a:rPr>
              <a:t>еденица</a:t>
            </a:r>
            <a:r>
              <a:rPr lang="bg-BG" sz="16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bg-BG"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u-RU"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Най-</a:t>
            </a:r>
            <a:r>
              <a:rPr lang="ru-RU" sz="1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голяма</a:t>
            </a:r>
            <a:r>
              <a:rPr lang="ru-RU"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популярност</a:t>
            </a:r>
            <a:r>
              <a:rPr lang="ru-RU"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придобива</a:t>
            </a:r>
            <a:r>
              <a:rPr lang="ru-RU"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и </a:t>
            </a:r>
            <a:r>
              <a:rPr lang="ru-RU" sz="1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изведената</a:t>
            </a:r>
            <a:r>
              <a:rPr lang="ru-RU"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от K. Young  </a:t>
            </a:r>
            <a:r>
              <a:rPr lang="ru-RU" sz="1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класификацията</a:t>
            </a:r>
            <a:r>
              <a:rPr lang="ru-RU"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ru-RU" sz="1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според</a:t>
            </a:r>
            <a:r>
              <a:rPr lang="ru-RU"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която</a:t>
            </a:r>
            <a:r>
              <a:rPr lang="ru-RU"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има</a:t>
            </a:r>
            <a:r>
              <a:rPr lang="ru-RU"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6 </a:t>
            </a:r>
            <a:r>
              <a:rPr lang="ru-RU" sz="1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клинични</a:t>
            </a:r>
            <a:r>
              <a:rPr lang="ru-RU"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форми</a:t>
            </a:r>
            <a:r>
              <a:rPr lang="ru-RU"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на </a:t>
            </a:r>
            <a:r>
              <a:rPr lang="ru-RU" sz="16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заболяването</a:t>
            </a:r>
            <a:r>
              <a:rPr lang="ru-RU"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342900" indent="-342900" algn="just">
              <a:buAutoNum type="arabicPeriod"/>
            </a:pPr>
            <a:r>
              <a:rPr lang="ru-RU" sz="16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Компютърна</a:t>
            </a:r>
            <a:r>
              <a:rPr lang="ru-RU" sz="16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6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зависимост</a:t>
            </a:r>
            <a:r>
              <a:rPr lang="ru-RU" sz="1600" dirty="0">
                <a:latin typeface="Times New Roman" panose="02020603050405020304" pitchFamily="18" charset="0"/>
                <a:cs typeface="Times New Roman" panose="02020603050405020304" pitchFamily="18" charset="0"/>
              </a:rPr>
              <a:t>. Най-</a:t>
            </a:r>
            <a:r>
              <a:rPr lang="ru-RU" sz="1600" dirty="0" err="1">
                <a:latin typeface="Times New Roman" panose="02020603050405020304" pitchFamily="18" charset="0"/>
                <a:cs typeface="Times New Roman" panose="02020603050405020304" pitchFamily="18" charset="0"/>
              </a:rPr>
              <a:t>честата</a:t>
            </a:r>
            <a:r>
              <a:rPr lang="ru-RU" sz="1600" dirty="0">
                <a:latin typeface="Times New Roman" panose="02020603050405020304" pitchFamily="18" charset="0"/>
                <a:cs typeface="Times New Roman" panose="02020603050405020304" pitchFamily="18" charset="0"/>
              </a:rPr>
              <a:t> форма на интернет </a:t>
            </a:r>
            <a:r>
              <a:rPr lang="ru-RU" sz="1600" dirty="0" err="1">
                <a:latin typeface="Times New Roman" panose="02020603050405020304" pitchFamily="18" charset="0"/>
                <a:cs typeface="Times New Roman" panose="02020603050405020304" pitchFamily="18" charset="0"/>
              </a:rPr>
              <a:t>зависимост</a:t>
            </a:r>
            <a:r>
              <a:rPr lang="ru-RU" sz="1600" dirty="0">
                <a:latin typeface="Times New Roman" panose="02020603050405020304" pitchFamily="18" charset="0"/>
                <a:cs typeface="Times New Roman" panose="02020603050405020304" pitchFamily="18" charset="0"/>
              </a:rPr>
              <a:t> при </a:t>
            </a:r>
            <a:r>
              <a:rPr lang="ru-RU" sz="1600" dirty="0" err="1">
                <a:latin typeface="Times New Roman" panose="02020603050405020304" pitchFamily="18" charset="0"/>
                <a:cs typeface="Times New Roman" panose="02020603050405020304" pitchFamily="18" charset="0"/>
              </a:rPr>
              <a:t>подрастващите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която</a:t>
            </a:r>
            <a:r>
              <a:rPr lang="ru-RU" sz="1600" dirty="0">
                <a:latin typeface="Times New Roman" panose="02020603050405020304" pitchFamily="18" charset="0"/>
                <a:cs typeface="Times New Roman" panose="02020603050405020304" pitchFamily="18" charset="0"/>
              </a:rPr>
              <a:t> се </a:t>
            </a:r>
            <a:r>
              <a:rPr lang="ru-RU" sz="1600" dirty="0" err="1">
                <a:latin typeface="Times New Roman" panose="02020603050405020304" pitchFamily="18" charset="0"/>
                <a:cs typeface="Times New Roman" panose="02020603050405020304" pitchFamily="18" charset="0"/>
              </a:rPr>
              <a:t>проявява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като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обсесивно</a:t>
            </a:r>
            <a:r>
              <a:rPr lang="ru-RU" sz="1600" dirty="0">
                <a:latin typeface="Times New Roman" panose="02020603050405020304" pitchFamily="18" charset="0"/>
                <a:cs typeface="Times New Roman" panose="02020603050405020304" pitchFamily="18" charset="0"/>
              </a:rPr>
              <a:t> желание за игра на </a:t>
            </a:r>
            <a:r>
              <a:rPr lang="ru-RU" sz="1600" dirty="0" err="1">
                <a:latin typeface="Times New Roman" panose="02020603050405020304" pitchFamily="18" charset="0"/>
                <a:cs typeface="Times New Roman" panose="02020603050405020304" pitchFamily="18" charset="0"/>
              </a:rPr>
              <a:t>компютърни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игри</a:t>
            </a:r>
            <a:r>
              <a:rPr lang="ru-RU" sz="1600" dirty="0">
                <a:latin typeface="Times New Roman" panose="02020603050405020304" pitchFamily="18" charset="0"/>
                <a:cs typeface="Times New Roman" panose="02020603050405020304" pitchFamily="18" charset="0"/>
              </a:rPr>
              <a:t>.   </a:t>
            </a:r>
          </a:p>
          <a:p>
            <a:pPr marL="342900" indent="-342900" algn="just">
              <a:buAutoNum type="arabicPeriod"/>
            </a:pPr>
            <a:r>
              <a:rPr lang="ru-RU" sz="16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Киберсексуална</a:t>
            </a:r>
            <a:r>
              <a:rPr lang="ru-RU" sz="16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форма на </a:t>
            </a:r>
            <a:r>
              <a:rPr lang="ru-RU" sz="16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пристрастяване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Пристрастяване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към</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гледане</a:t>
            </a:r>
            <a:r>
              <a:rPr lang="ru-RU" sz="1600" dirty="0">
                <a:latin typeface="Times New Roman" panose="02020603050405020304" pitchFamily="18" charset="0"/>
                <a:cs typeface="Times New Roman" panose="02020603050405020304" pitchFamily="18" charset="0"/>
              </a:rPr>
              <a:t> на </a:t>
            </a:r>
            <a:r>
              <a:rPr lang="ru-RU" sz="1600" dirty="0" err="1">
                <a:latin typeface="Times New Roman" panose="02020603050405020304" pitchFamily="18" charset="0"/>
                <a:cs typeface="Times New Roman" panose="02020603050405020304" pitchFamily="18" charset="0"/>
              </a:rPr>
              <a:t>порнографски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материали</a:t>
            </a:r>
            <a:r>
              <a:rPr lang="ru-RU" sz="1600" dirty="0">
                <a:latin typeface="Times New Roman" panose="02020603050405020304" pitchFamily="18" charset="0"/>
                <a:cs typeface="Times New Roman" panose="02020603050405020304" pitchFamily="18" charset="0"/>
              </a:rPr>
              <a:t>, участие в </a:t>
            </a:r>
            <a:r>
              <a:rPr lang="ru-RU" sz="1600" dirty="0" err="1">
                <a:latin typeface="Times New Roman" panose="02020603050405020304" pitchFamily="18" charset="0"/>
                <a:cs typeface="Times New Roman" panose="02020603050405020304" pitchFamily="18" charset="0"/>
              </a:rPr>
              <a:t>частни</a:t>
            </a:r>
            <a:r>
              <a:rPr lang="ru-RU" sz="1600" dirty="0">
                <a:latin typeface="Times New Roman" panose="02020603050405020304" pitchFamily="18" charset="0"/>
                <a:cs typeface="Times New Roman" panose="02020603050405020304" pitchFamily="18" charset="0"/>
              </a:rPr>
              <a:t> разговори за „</a:t>
            </a:r>
            <a:r>
              <a:rPr lang="ru-RU" sz="1600" dirty="0" err="1">
                <a:latin typeface="Times New Roman" panose="02020603050405020304" pitchFamily="18" charset="0"/>
                <a:cs typeface="Times New Roman" panose="02020603050405020304" pitchFamily="18" charset="0"/>
              </a:rPr>
              <a:t>възрастни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които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могат</a:t>
            </a:r>
            <a:r>
              <a:rPr lang="ru-RU" sz="1600" dirty="0">
                <a:latin typeface="Times New Roman" panose="02020603050405020304" pitchFamily="18" charset="0"/>
                <a:cs typeface="Times New Roman" panose="02020603050405020304" pitchFamily="18" charset="0"/>
              </a:rPr>
              <a:t> да </a:t>
            </a:r>
            <a:r>
              <a:rPr lang="ru-RU" sz="1600" dirty="0" err="1">
                <a:latin typeface="Times New Roman" panose="02020603050405020304" pitchFamily="18" charset="0"/>
                <a:cs typeface="Times New Roman" panose="02020603050405020304" pitchFamily="18" charset="0"/>
              </a:rPr>
              <a:t>бъдат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придружени</a:t>
            </a:r>
            <a:r>
              <a:rPr lang="ru-RU" sz="1600" dirty="0">
                <a:latin typeface="Times New Roman" panose="02020603050405020304" pitchFamily="18" charset="0"/>
                <a:cs typeface="Times New Roman" panose="02020603050405020304" pitchFamily="18" charset="0"/>
              </a:rPr>
              <a:t> от </a:t>
            </a:r>
            <a:r>
              <a:rPr lang="ru-RU" sz="1600" dirty="0" err="1">
                <a:latin typeface="Times New Roman" panose="02020603050405020304" pitchFamily="18" charset="0"/>
                <a:cs typeface="Times New Roman" panose="02020603050405020304" pitchFamily="18" charset="0"/>
              </a:rPr>
              <a:t>споделяне</a:t>
            </a:r>
            <a:r>
              <a:rPr lang="ru-RU" sz="1600" dirty="0">
                <a:latin typeface="Times New Roman" panose="02020603050405020304" pitchFamily="18" charset="0"/>
                <a:cs typeface="Times New Roman" panose="02020603050405020304" pitchFamily="18" charset="0"/>
              </a:rPr>
              <a:t> на </a:t>
            </a:r>
            <a:r>
              <a:rPr lang="ru-RU" sz="1600" dirty="0" err="1">
                <a:latin typeface="Times New Roman" panose="02020603050405020304" pitchFamily="18" charset="0"/>
                <a:cs typeface="Times New Roman" panose="02020603050405020304" pitchFamily="18" charset="0"/>
              </a:rPr>
              <a:t>интимни</a:t>
            </a:r>
            <a:r>
              <a:rPr lang="ru-RU" sz="1600" dirty="0">
                <a:latin typeface="Times New Roman" panose="02020603050405020304" pitchFamily="18" charset="0"/>
                <a:cs typeface="Times New Roman" panose="02020603050405020304" pitchFamily="18" charset="0"/>
              </a:rPr>
              <a:t> снимки, </a:t>
            </a:r>
            <a:r>
              <a:rPr lang="ru-RU" sz="1600" dirty="0" err="1">
                <a:latin typeface="Times New Roman" panose="02020603050405020304" pitchFamily="18" charset="0"/>
                <a:cs typeface="Times New Roman" panose="02020603050405020304" pitchFamily="18" charset="0"/>
              </a:rPr>
              <a:t>показване</a:t>
            </a:r>
            <a:r>
              <a:rPr lang="ru-RU" sz="1600" dirty="0">
                <a:latin typeface="Times New Roman" panose="02020603050405020304" pitchFamily="18" charset="0"/>
                <a:cs typeface="Times New Roman" panose="02020603050405020304" pitchFamily="18" charset="0"/>
              </a:rPr>
              <a:t> на </a:t>
            </a:r>
            <a:r>
              <a:rPr lang="ru-RU" sz="1600" dirty="0" err="1">
                <a:latin typeface="Times New Roman" panose="02020603050405020304" pitchFamily="18" charset="0"/>
                <a:cs typeface="Times New Roman" panose="02020603050405020304" pitchFamily="18" charset="0"/>
              </a:rPr>
              <a:t>сексуални</a:t>
            </a:r>
            <a:r>
              <a:rPr lang="ru-RU" sz="1600" dirty="0">
                <a:latin typeface="Times New Roman" panose="02020603050405020304" pitchFamily="18" charset="0"/>
                <a:cs typeface="Times New Roman" panose="02020603050405020304" pitchFamily="18" charset="0"/>
              </a:rPr>
              <a:t> отклонения.  </a:t>
            </a:r>
          </a:p>
          <a:p>
            <a:pPr marL="342900" indent="-342900" algn="just">
              <a:buAutoNum type="arabicPeriod"/>
            </a:pPr>
            <a:r>
              <a:rPr lang="ru-RU" sz="16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Кибервръзки</a:t>
            </a:r>
            <a:r>
              <a:rPr lang="ru-RU" sz="1600" dirty="0">
                <a:latin typeface="Times New Roman" panose="02020603050405020304" pitchFamily="18" charset="0"/>
                <a:cs typeface="Times New Roman" panose="02020603050405020304" pitchFamily="18" charset="0"/>
              </a:rPr>
              <a:t>. Постоянна </a:t>
            </a:r>
            <a:r>
              <a:rPr lang="ru-RU" sz="1600" dirty="0" err="1">
                <a:latin typeface="Times New Roman" panose="02020603050405020304" pitchFamily="18" charset="0"/>
                <a:cs typeface="Times New Roman" panose="02020603050405020304" pitchFamily="18" charset="0"/>
              </a:rPr>
              <a:t>комуникация</a:t>
            </a:r>
            <a:r>
              <a:rPr lang="ru-RU" sz="1600" dirty="0">
                <a:latin typeface="Times New Roman" panose="02020603050405020304" pitchFamily="18" charset="0"/>
                <a:cs typeface="Times New Roman" panose="02020603050405020304" pitchFamily="18" charset="0"/>
              </a:rPr>
              <a:t> в </a:t>
            </a:r>
            <a:r>
              <a:rPr lang="ru-RU" sz="1600" dirty="0" err="1">
                <a:latin typeface="Times New Roman" panose="02020603050405020304" pitchFamily="18" charset="0"/>
                <a:cs typeface="Times New Roman" panose="02020603050405020304" pitchFamily="18" charset="0"/>
              </a:rPr>
              <a:t>съобщения</a:t>
            </a:r>
            <a:r>
              <a:rPr lang="ru-RU" sz="1600" dirty="0">
                <a:latin typeface="Times New Roman" panose="02020603050405020304" pitchFamily="18" charset="0"/>
                <a:cs typeface="Times New Roman" panose="02020603050405020304" pitchFamily="18" charset="0"/>
              </a:rPr>
              <a:t> и </a:t>
            </a:r>
            <a:r>
              <a:rPr lang="ru-RU" sz="1600" dirty="0" err="1">
                <a:latin typeface="Times New Roman" panose="02020603050405020304" pitchFamily="18" charset="0"/>
                <a:cs typeface="Times New Roman" panose="02020603050405020304" pitchFamily="18" charset="0"/>
              </a:rPr>
              <a:t>социални</a:t>
            </a:r>
            <a:r>
              <a:rPr lang="ru-RU" sz="1600" dirty="0">
                <a:latin typeface="Times New Roman" panose="02020603050405020304" pitchFamily="18" charset="0"/>
                <a:cs typeface="Times New Roman" panose="02020603050405020304" pitchFamily="18" charset="0"/>
              </a:rPr>
              <a:t> мрежи, активно участие в </a:t>
            </a:r>
            <a:r>
              <a:rPr lang="ru-RU" sz="1600" i="1" dirty="0">
                <a:latin typeface="Times New Roman" panose="02020603050405020304" pitchFamily="18" charset="0"/>
                <a:cs typeface="Times New Roman" panose="02020603050405020304" pitchFamily="18" charset="0"/>
              </a:rPr>
              <a:t>общности по </a:t>
            </a:r>
            <a:r>
              <a:rPr lang="ru-RU" sz="1600" i="1" dirty="0" err="1">
                <a:latin typeface="Times New Roman" panose="02020603050405020304" pitchFamily="18" charset="0"/>
                <a:cs typeface="Times New Roman" panose="02020603050405020304" pitchFamily="18" charset="0"/>
              </a:rPr>
              <a:t>интереси</a:t>
            </a:r>
            <a:r>
              <a:rPr lang="ru-RU" sz="1600" dirty="0">
                <a:latin typeface="Times New Roman" panose="02020603050405020304" pitchFamily="18" charset="0"/>
                <a:cs typeface="Times New Roman" panose="02020603050405020304" pitchFamily="18" charset="0"/>
              </a:rPr>
              <a:t>, но в </a:t>
            </a:r>
            <a:r>
              <a:rPr lang="ru-RU" sz="1600" dirty="0" err="1">
                <a:latin typeface="Times New Roman" panose="02020603050405020304" pitchFamily="18" charset="0"/>
                <a:cs typeface="Times New Roman" panose="02020603050405020304" pitchFamily="18" charset="0"/>
              </a:rPr>
              <a:t>същото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време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тийнейджърът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пренебрегва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взаимоотношенията</a:t>
            </a:r>
            <a:r>
              <a:rPr lang="ru-RU" sz="1600" dirty="0">
                <a:latin typeface="Times New Roman" panose="02020603050405020304" pitchFamily="18" charset="0"/>
                <a:cs typeface="Times New Roman" panose="02020603050405020304" pitchFamily="18" charset="0"/>
              </a:rPr>
              <a:t>  с </a:t>
            </a:r>
            <a:r>
              <a:rPr lang="ru-RU" sz="1600" dirty="0" err="1">
                <a:latin typeface="Times New Roman" panose="02020603050405020304" pitchFamily="18" charset="0"/>
                <a:cs typeface="Times New Roman" panose="02020603050405020304" pitchFamily="18" charset="0"/>
              </a:rPr>
              <a:t>истинските</a:t>
            </a:r>
            <a:r>
              <a:rPr lang="ru-RU" sz="1600" dirty="0">
                <a:latin typeface="Times New Roman" panose="02020603050405020304" pitchFamily="18" charset="0"/>
                <a:cs typeface="Times New Roman" panose="02020603050405020304" pitchFamily="18" charset="0"/>
              </a:rPr>
              <a:t> приятели , </a:t>
            </a:r>
            <a:r>
              <a:rPr lang="ru-RU" sz="1600" dirty="0" err="1">
                <a:latin typeface="Times New Roman" panose="02020603050405020304" pitchFamily="18" charset="0"/>
                <a:cs typeface="Times New Roman" panose="02020603050405020304" pitchFamily="18" charset="0"/>
              </a:rPr>
              <a:t>присъства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формално</a:t>
            </a:r>
            <a:r>
              <a:rPr lang="ru-RU" sz="1600" dirty="0">
                <a:latin typeface="Times New Roman" panose="02020603050405020304" pitchFamily="18" charset="0"/>
                <a:cs typeface="Times New Roman" panose="02020603050405020304" pitchFamily="18" charset="0"/>
              </a:rPr>
              <a:t> в </a:t>
            </a:r>
            <a:r>
              <a:rPr lang="ru-RU" sz="1600" dirty="0" err="1">
                <a:latin typeface="Times New Roman" panose="02020603050405020304" pitchFamily="18" charset="0"/>
                <a:cs typeface="Times New Roman" panose="02020603050405020304" pitchFamily="18" charset="0"/>
              </a:rPr>
              <a:t>семейната</a:t>
            </a:r>
            <a:r>
              <a:rPr lang="ru-RU" sz="1600" dirty="0">
                <a:latin typeface="Times New Roman" panose="02020603050405020304" pitchFamily="18" charset="0"/>
                <a:cs typeface="Times New Roman" panose="02020603050405020304" pitchFamily="18" charset="0"/>
              </a:rPr>
              <a:t> среда, не </a:t>
            </a:r>
            <a:r>
              <a:rPr lang="ru-RU" sz="1600" dirty="0" err="1">
                <a:latin typeface="Times New Roman" panose="02020603050405020304" pitchFamily="18" charset="0"/>
                <a:cs typeface="Times New Roman" panose="02020603050405020304" pitchFamily="18" charset="0"/>
              </a:rPr>
              <a:t>зачита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реалните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авторитети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идиализира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популярни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според</a:t>
            </a:r>
            <a:r>
              <a:rPr lang="ru-RU" sz="1600" dirty="0">
                <a:latin typeface="Times New Roman" panose="02020603050405020304" pitchFamily="18" charset="0"/>
                <a:cs typeface="Times New Roman" panose="02020603050405020304" pitchFamily="18" charset="0"/>
              </a:rPr>
              <a:t> него  личности в интернет </a:t>
            </a:r>
            <a:r>
              <a:rPr lang="ru-RU" sz="1600" dirty="0" err="1">
                <a:latin typeface="Times New Roman" panose="02020603050405020304" pitchFamily="18" charset="0"/>
                <a:cs typeface="Times New Roman" panose="02020603050405020304" pitchFamily="18" charset="0"/>
              </a:rPr>
              <a:t>пространството</a:t>
            </a:r>
            <a:r>
              <a:rPr lang="ru-RU"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478041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о поле 2">
            <a:extLst>
              <a:ext uri="{FF2B5EF4-FFF2-40B4-BE49-F238E27FC236}">
                <a16:creationId xmlns:a16="http://schemas.microsoft.com/office/drawing/2014/main" id="{873C06CC-E7D7-9E31-6D88-1FD22BEA79E1}"/>
              </a:ext>
            </a:extLst>
          </p:cNvPr>
          <p:cNvSpPr txBox="1"/>
          <p:nvPr/>
        </p:nvSpPr>
        <p:spPr>
          <a:xfrm>
            <a:off x="301658" y="1307698"/>
            <a:ext cx="11199043" cy="5016758"/>
          </a:xfrm>
          <a:prstGeom prst="rect">
            <a:avLst/>
          </a:prstGeom>
          <a:noFill/>
        </p:spPr>
        <p:txBody>
          <a:bodyPr wrap="square">
            <a:spAutoFit/>
          </a:bodyPr>
          <a:lstStyle/>
          <a:p>
            <a:pPr algn="just"/>
            <a:r>
              <a:rPr lang="ru-RU" sz="2000" b="1" dirty="0">
                <a:latin typeface="Times New Roman" panose="02020603050405020304" pitchFamily="18" charset="0"/>
                <a:cs typeface="Times New Roman" panose="02020603050405020304" pitchFamily="18" charset="0"/>
              </a:rPr>
              <a:t>5.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Претоварване</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с информация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Редовно</a:t>
            </a:r>
            <a:r>
              <a:rPr lang="ru-RU" sz="2000"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използване</a:t>
            </a:r>
            <a:r>
              <a:rPr lang="ru-RU" sz="2000" u="sng" dirty="0">
                <a:latin typeface="Times New Roman" panose="02020603050405020304" pitchFamily="18" charset="0"/>
                <a:cs typeface="Times New Roman" panose="02020603050405020304" pitchFamily="18" charset="0"/>
              </a:rPr>
              <a:t> на </a:t>
            </a:r>
            <a:r>
              <a:rPr lang="ru-RU" sz="2000" u="sng" dirty="0" err="1">
                <a:latin typeface="Times New Roman" panose="02020603050405020304" pitchFamily="18" charset="0"/>
                <a:cs typeface="Times New Roman" panose="02020603050405020304" pitchFamily="18" charset="0"/>
              </a:rPr>
              <a:t>новинарски</a:t>
            </a:r>
            <a:r>
              <a:rPr lang="ru-RU" sz="2000" u="sng" dirty="0">
                <a:latin typeface="Times New Roman" panose="02020603050405020304" pitchFamily="18" charset="0"/>
                <a:cs typeface="Times New Roman" panose="02020603050405020304" pitchFamily="18" charset="0"/>
              </a:rPr>
              <a:t> уеб </a:t>
            </a:r>
            <a:r>
              <a:rPr lang="ru-RU" sz="2000" u="sng" dirty="0" err="1">
                <a:latin typeface="Times New Roman" panose="02020603050405020304" pitchFamily="18" charset="0"/>
                <a:cs typeface="Times New Roman" panose="02020603050405020304" pitchFamily="18" charset="0"/>
              </a:rPr>
              <a:t>ресурси</a:t>
            </a:r>
            <a:r>
              <a:rPr lang="ru-RU" sz="2000" u="sng" dirty="0">
                <a:latin typeface="Times New Roman" panose="02020603050405020304" pitchFamily="18" charset="0"/>
                <a:cs typeface="Times New Roman" panose="02020603050405020304" pitchFamily="18" charset="0"/>
              </a:rPr>
              <a:t> и </a:t>
            </a:r>
            <a:r>
              <a:rPr lang="ru-RU" sz="2000" u="sng" dirty="0" err="1">
                <a:latin typeface="Times New Roman" panose="02020603050405020304" pitchFamily="18" charset="0"/>
                <a:cs typeface="Times New Roman" panose="02020603050405020304" pitchFamily="18" charset="0"/>
              </a:rPr>
              <a:t>информационни</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сайтове</a:t>
            </a:r>
            <a:r>
              <a:rPr lang="ru-RU" sz="2000" u="sng" dirty="0">
                <a:latin typeface="Times New Roman" panose="02020603050405020304" pitchFamily="18" charset="0"/>
                <a:cs typeface="Times New Roman" panose="02020603050405020304" pitchFamily="18" charset="0"/>
              </a:rPr>
              <a:t> за </a:t>
            </a:r>
            <a:r>
              <a:rPr lang="ru-RU" sz="2000" u="sng" dirty="0" err="1">
                <a:latin typeface="Times New Roman" panose="02020603050405020304" pitchFamily="18" charset="0"/>
                <a:cs typeface="Times New Roman" panose="02020603050405020304" pitchFamily="18" charset="0"/>
              </a:rPr>
              <a:t>получаване</a:t>
            </a:r>
            <a:r>
              <a:rPr lang="ru-RU" sz="2000" u="sng" dirty="0">
                <a:latin typeface="Times New Roman" panose="02020603050405020304" pitchFamily="18" charset="0"/>
                <a:cs typeface="Times New Roman" panose="02020603050405020304" pitchFamily="18" charset="0"/>
              </a:rPr>
              <a:t> на нови </a:t>
            </a:r>
            <a:r>
              <a:rPr lang="ru-RU" sz="2000" u="sng" dirty="0" err="1">
                <a:latin typeface="Times New Roman" panose="02020603050405020304" pitchFamily="18" charset="0"/>
                <a:cs typeface="Times New Roman" panose="02020603050405020304" pitchFamily="18" charset="0"/>
              </a:rPr>
              <a:t>данни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Състоянието</a:t>
            </a:r>
            <a:r>
              <a:rPr lang="ru-RU" sz="2000" dirty="0">
                <a:latin typeface="Times New Roman" panose="02020603050405020304" pitchFamily="18" charset="0"/>
                <a:cs typeface="Times New Roman" panose="02020603050405020304" pitchFamily="18" charset="0"/>
              </a:rPr>
              <a:t> е </a:t>
            </a:r>
            <a:r>
              <a:rPr lang="ru-RU" sz="2000" dirty="0" err="1">
                <a:latin typeface="Times New Roman" panose="02020603050405020304" pitchFamily="18" charset="0"/>
                <a:cs typeface="Times New Roman" panose="02020603050405020304" pitchFamily="18" charset="0"/>
              </a:rPr>
              <a:t>придружено</a:t>
            </a:r>
            <a:r>
              <a:rPr lang="ru-RU" sz="2000" dirty="0">
                <a:latin typeface="Times New Roman" panose="02020603050405020304" pitchFamily="18" charset="0"/>
                <a:cs typeface="Times New Roman" panose="02020603050405020304" pitchFamily="18" charset="0"/>
              </a:rPr>
              <a:t> от </a:t>
            </a:r>
            <a:r>
              <a:rPr lang="ru-RU" sz="2000" dirty="0" err="1">
                <a:latin typeface="Times New Roman" panose="02020603050405020304" pitchFamily="18" charset="0"/>
                <a:cs typeface="Times New Roman" panose="02020603050405020304" pitchFamily="18" charset="0"/>
              </a:rPr>
              <a:t>усещане</a:t>
            </a:r>
            <a:r>
              <a:rPr lang="ru-RU" sz="2000" dirty="0">
                <a:latin typeface="Times New Roman" panose="02020603050405020304" pitchFamily="18" charset="0"/>
                <a:cs typeface="Times New Roman" panose="02020603050405020304" pitchFamily="18" charset="0"/>
              </a:rPr>
              <a:t> за </a:t>
            </a:r>
            <a:r>
              <a:rPr lang="ru-RU" sz="2000" b="1" dirty="0">
                <a:latin typeface="Times New Roman" panose="02020603050405020304" pitchFamily="18" charset="0"/>
                <a:cs typeface="Times New Roman" panose="02020603050405020304" pitchFamily="18" charset="0"/>
              </a:rPr>
              <a:t>„</a:t>
            </a:r>
            <a:r>
              <a:rPr lang="ru-RU" sz="2000" b="1" dirty="0" err="1">
                <a:latin typeface="Times New Roman" panose="02020603050405020304" pitchFamily="18" charset="0"/>
                <a:cs typeface="Times New Roman" panose="02020603050405020304" pitchFamily="18" charset="0"/>
              </a:rPr>
              <a:t>пропуснати</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възможности</a:t>
            </a:r>
            <a:r>
              <a:rPr lang="ru-RU" sz="2000" b="1"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юношата</a:t>
            </a:r>
            <a:r>
              <a:rPr lang="ru-RU" sz="2000" dirty="0">
                <a:latin typeface="Times New Roman" panose="02020603050405020304" pitchFamily="18" charset="0"/>
                <a:cs typeface="Times New Roman" panose="02020603050405020304" pitchFamily="18" charset="0"/>
              </a:rPr>
              <a:t> е лишен от </a:t>
            </a:r>
            <a:r>
              <a:rPr lang="ru-RU" sz="2000" dirty="0" err="1">
                <a:latin typeface="Times New Roman" panose="02020603050405020304" pitchFamily="18" charset="0"/>
                <a:cs typeface="Times New Roman" panose="02020603050405020304" pitchFamily="18" charset="0"/>
              </a:rPr>
              <a:t>достъп</a:t>
            </a:r>
            <a:r>
              <a:rPr lang="ru-RU" sz="2000" dirty="0">
                <a:latin typeface="Times New Roman" panose="02020603050405020304" pitchFamily="18" charset="0"/>
                <a:cs typeface="Times New Roman" panose="02020603050405020304" pitchFamily="18" charset="0"/>
              </a:rPr>
              <a:t> до интернет. Най-</a:t>
            </a:r>
            <a:r>
              <a:rPr lang="ru-RU" sz="2000" dirty="0" err="1">
                <a:latin typeface="Times New Roman" panose="02020603050405020304" pitchFamily="18" charset="0"/>
                <a:cs typeface="Times New Roman" panose="02020603050405020304" pitchFamily="18" charset="0"/>
              </a:rPr>
              <a:t>често</a:t>
            </a:r>
            <a:r>
              <a:rPr lang="ru-RU" sz="2000" dirty="0">
                <a:latin typeface="Times New Roman" panose="02020603050405020304" pitchFamily="18" charset="0"/>
                <a:cs typeface="Times New Roman" panose="02020603050405020304" pitchFamily="18" charset="0"/>
              </a:rPr>
              <a:t> по </a:t>
            </a:r>
            <a:r>
              <a:rPr lang="ru-RU" sz="2000" dirty="0" err="1">
                <a:latin typeface="Times New Roman" panose="02020603050405020304" pitchFamily="18" charset="0"/>
                <a:cs typeface="Times New Roman" panose="02020603050405020304" pitchFamily="18" charset="0"/>
              </a:rPr>
              <a:t>време</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семейна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почивка</a:t>
            </a:r>
            <a:r>
              <a:rPr lang="ru-RU" sz="2000" dirty="0">
                <a:latin typeface="Times New Roman" panose="02020603050405020304" pitchFamily="18" charset="0"/>
                <a:cs typeface="Times New Roman" panose="02020603050405020304" pitchFamily="18" charset="0"/>
              </a:rPr>
              <a:t> , при </a:t>
            </a:r>
            <a:r>
              <a:rPr lang="ru-RU" sz="2000" dirty="0" err="1">
                <a:latin typeface="Times New Roman" panose="02020603050405020304" pitchFamily="18" charset="0"/>
                <a:cs typeface="Times New Roman" panose="02020603050405020304" pitchFamily="18" charset="0"/>
              </a:rPr>
              <a:t>липса</a:t>
            </a:r>
            <a:r>
              <a:rPr lang="ru-RU" sz="2000" dirty="0">
                <a:latin typeface="Times New Roman" panose="02020603050405020304" pitchFamily="18" charset="0"/>
                <a:cs typeface="Times New Roman" panose="02020603050405020304" pitchFamily="18" charset="0"/>
              </a:rPr>
              <a:t> на интернет или «слаба интернет </a:t>
            </a:r>
            <a:r>
              <a:rPr lang="ru-RU" sz="2000" dirty="0" err="1">
                <a:latin typeface="Times New Roman" panose="02020603050405020304" pitchFamily="18" charset="0"/>
                <a:cs typeface="Times New Roman" panose="02020603050405020304" pitchFamily="18" charset="0"/>
              </a:rPr>
              <a:t>връзка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Характеризира</a:t>
            </a:r>
            <a:r>
              <a:rPr lang="ru-RU" sz="2000" dirty="0">
                <a:latin typeface="Times New Roman" panose="02020603050405020304" pitchFamily="18" charset="0"/>
                <a:cs typeface="Times New Roman" panose="02020603050405020304" pitchFamily="18" charset="0"/>
              </a:rPr>
              <a:t> се с </a:t>
            </a:r>
            <a:r>
              <a:rPr lang="ru-RU" sz="2000" i="1" dirty="0" err="1">
                <a:latin typeface="Times New Roman" panose="02020603050405020304" pitchFamily="18" charset="0"/>
                <a:cs typeface="Times New Roman" panose="02020603050405020304" pitchFamily="18" charset="0"/>
              </a:rPr>
              <a:t>бифазно</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емоционално</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състояние</a:t>
            </a:r>
            <a:r>
              <a:rPr lang="ru-RU" sz="2000" i="1" dirty="0">
                <a:latin typeface="Times New Roman" panose="02020603050405020304" pitchFamily="18" charset="0"/>
                <a:cs typeface="Times New Roman" panose="02020603050405020304" pitchFamily="18" charset="0"/>
              </a:rPr>
              <a:t>: от </a:t>
            </a:r>
            <a:r>
              <a:rPr lang="ru-RU" sz="2000" i="1" dirty="0" err="1">
                <a:latin typeface="Times New Roman" panose="02020603050405020304" pitchFamily="18" charset="0"/>
                <a:cs typeface="Times New Roman" panose="02020603050405020304" pitchFamily="18" charset="0"/>
              </a:rPr>
              <a:t>напрегнатост</a:t>
            </a:r>
            <a:r>
              <a:rPr lang="ru-RU" sz="2000" i="1" dirty="0">
                <a:latin typeface="Times New Roman" panose="02020603050405020304" pitchFamily="18" charset="0"/>
                <a:cs typeface="Times New Roman" panose="02020603050405020304" pitchFamily="18" charset="0"/>
              </a:rPr>
              <a:t> до </a:t>
            </a:r>
            <a:r>
              <a:rPr lang="ru-RU" sz="2000" i="1" dirty="0" err="1">
                <a:latin typeface="Times New Roman" panose="02020603050405020304" pitchFamily="18" charset="0"/>
                <a:cs typeface="Times New Roman" panose="02020603050405020304" pitchFamily="18" charset="0"/>
              </a:rPr>
              <a:t>унилост</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странене</a:t>
            </a:r>
            <a:r>
              <a:rPr lang="ru-RU" sz="2000" i="1" dirty="0">
                <a:latin typeface="Times New Roman" panose="02020603050405020304" pitchFamily="18" charset="0"/>
                <a:cs typeface="Times New Roman" panose="02020603050405020304" pitchFamily="18" charset="0"/>
              </a:rPr>
              <a:t> от </a:t>
            </a:r>
            <a:r>
              <a:rPr lang="ru-RU" sz="2000" i="1" dirty="0" err="1">
                <a:latin typeface="Times New Roman" panose="02020603050405020304" pitchFamily="18" charset="0"/>
                <a:cs typeface="Times New Roman" panose="02020603050405020304" pitchFamily="18" charset="0"/>
              </a:rPr>
              <a:t>близките</a:t>
            </a:r>
            <a:r>
              <a:rPr lang="ru-RU" sz="2000" i="1" dirty="0">
                <a:latin typeface="Times New Roman" panose="02020603050405020304" pitchFamily="18" charset="0"/>
                <a:cs typeface="Times New Roman" panose="02020603050405020304" pitchFamily="18" charset="0"/>
              </a:rPr>
              <a:t>,  нежелание да </a:t>
            </a:r>
            <a:r>
              <a:rPr lang="ru-RU" sz="2000" i="1" dirty="0" err="1">
                <a:latin typeface="Times New Roman" panose="02020603050405020304" pitchFamily="18" charset="0"/>
                <a:cs typeface="Times New Roman" panose="02020603050405020304" pitchFamily="18" charset="0"/>
              </a:rPr>
              <a:t>участва</a:t>
            </a:r>
            <a:r>
              <a:rPr lang="ru-RU" sz="2000" i="1" dirty="0">
                <a:latin typeface="Times New Roman" panose="02020603050405020304" pitchFamily="18" charset="0"/>
                <a:cs typeface="Times New Roman" panose="02020603050405020304" pitchFamily="18" charset="0"/>
              </a:rPr>
              <a:t> в </a:t>
            </a:r>
            <a:r>
              <a:rPr lang="ru-RU" sz="2000" i="1" dirty="0" err="1">
                <a:latin typeface="Times New Roman" panose="02020603050405020304" pitchFamily="18" charset="0"/>
                <a:cs typeface="Times New Roman" panose="02020603050405020304" pitchFamily="18" charset="0"/>
              </a:rPr>
              <a:t>семейни</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забавления</a:t>
            </a:r>
            <a:r>
              <a:rPr lang="ru-RU" sz="2000" i="1" dirty="0">
                <a:latin typeface="Times New Roman" panose="02020603050405020304" pitchFamily="18" charset="0"/>
                <a:cs typeface="Times New Roman" panose="02020603050405020304" pitchFamily="18" charset="0"/>
              </a:rPr>
              <a:t> , постоянно </a:t>
            </a:r>
            <a:r>
              <a:rPr lang="ru-RU" sz="2000" i="1" dirty="0" err="1">
                <a:latin typeface="Times New Roman" panose="02020603050405020304" pitchFamily="18" charset="0"/>
                <a:cs typeface="Times New Roman" panose="02020603050405020304" pitchFamily="18" charset="0"/>
              </a:rPr>
              <a:t>търсене</a:t>
            </a:r>
            <a:r>
              <a:rPr lang="ru-RU" sz="2000" i="1" dirty="0">
                <a:latin typeface="Times New Roman" panose="02020603050405020304" pitchFamily="18" charset="0"/>
                <a:cs typeface="Times New Roman" panose="02020603050405020304" pitchFamily="18" charset="0"/>
              </a:rPr>
              <a:t> на интернет сигнал и  </a:t>
            </a:r>
            <a:r>
              <a:rPr lang="ru-RU" sz="2000" i="1" dirty="0" err="1">
                <a:latin typeface="Times New Roman" panose="02020603050405020304" pitchFamily="18" charset="0"/>
                <a:cs typeface="Times New Roman" panose="02020603050405020304" pitchFamily="18" charset="0"/>
              </a:rPr>
              <a:t>изпадане</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във</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възторг</a:t>
            </a:r>
            <a:r>
              <a:rPr lang="ru-RU" sz="2000" i="1" dirty="0">
                <a:latin typeface="Times New Roman" panose="02020603050405020304" pitchFamily="18" charset="0"/>
                <a:cs typeface="Times New Roman" panose="02020603050405020304" pitchFamily="18" charset="0"/>
              </a:rPr>
              <a:t> при </a:t>
            </a:r>
            <a:r>
              <a:rPr lang="ru-RU" sz="2000" i="1" dirty="0" err="1">
                <a:latin typeface="Times New Roman" panose="02020603050405020304" pitchFamily="18" charset="0"/>
                <a:cs typeface="Times New Roman" panose="02020603050405020304" pitchFamily="18" charset="0"/>
              </a:rPr>
              <a:t>намиране</a:t>
            </a:r>
            <a:r>
              <a:rPr lang="ru-RU" sz="2000" i="1" dirty="0">
                <a:latin typeface="Times New Roman" panose="02020603050405020304" pitchFamily="18" charset="0"/>
                <a:cs typeface="Times New Roman" panose="02020603050405020304" pitchFamily="18" charset="0"/>
              </a:rPr>
              <a:t> на интернет </a:t>
            </a:r>
            <a:r>
              <a:rPr lang="ru-RU" sz="2000" i="1" dirty="0" err="1">
                <a:latin typeface="Times New Roman" panose="02020603050405020304" pitchFamily="18" charset="0"/>
                <a:cs typeface="Times New Roman" panose="02020603050405020304" pitchFamily="18" charset="0"/>
              </a:rPr>
              <a:t>връзка</a:t>
            </a:r>
            <a:r>
              <a:rPr lang="ru-RU" sz="2000" i="1" dirty="0">
                <a:latin typeface="Times New Roman" panose="02020603050405020304" pitchFamily="18" charset="0"/>
                <a:cs typeface="Times New Roman" panose="02020603050405020304" pitchFamily="18" charset="0"/>
              </a:rPr>
              <a:t> и </a:t>
            </a:r>
            <a:r>
              <a:rPr lang="ru-RU" sz="2000" i="1" dirty="0" err="1">
                <a:latin typeface="Times New Roman" panose="02020603050405020304" pitchFamily="18" charset="0"/>
                <a:cs typeface="Times New Roman" panose="02020603050405020304" pitchFamily="18" charset="0"/>
              </a:rPr>
              <a:t>влизане</a:t>
            </a:r>
            <a:r>
              <a:rPr lang="ru-RU" sz="2000" i="1" dirty="0">
                <a:latin typeface="Times New Roman" panose="02020603050405020304" pitchFamily="18" charset="0"/>
                <a:cs typeface="Times New Roman" panose="02020603050405020304" pitchFamily="18" charset="0"/>
              </a:rPr>
              <a:t> в интернет </a:t>
            </a:r>
            <a:r>
              <a:rPr lang="ru-RU" sz="2000" i="1" dirty="0" err="1">
                <a:latin typeface="Times New Roman" panose="02020603050405020304" pitchFamily="18" charset="0"/>
                <a:cs typeface="Times New Roman" panose="02020603050405020304" pitchFamily="18" charset="0"/>
              </a:rPr>
              <a:t>средата</a:t>
            </a:r>
            <a:r>
              <a:rPr lang="ru-RU" sz="2000" dirty="0">
                <a:latin typeface="Times New Roman" panose="02020603050405020304" pitchFamily="18" charset="0"/>
                <a:cs typeface="Times New Roman" panose="02020603050405020304" pitchFamily="18" charset="0"/>
              </a:rPr>
              <a:t>.   </a:t>
            </a:r>
          </a:p>
          <a:p>
            <a:pPr algn="just"/>
            <a:r>
              <a:rPr lang="ru-RU" sz="2000" b="1" dirty="0">
                <a:latin typeface="Times New Roman" panose="02020603050405020304" pitchFamily="18" charset="0"/>
                <a:cs typeface="Times New Roman" panose="02020603050405020304" pitchFamily="18" charset="0"/>
              </a:rPr>
              <a:t>6.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Мрежова</a:t>
            </a:r>
            <a:r>
              <a:rPr lang="ru-RU" sz="20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u="sng"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ангажираност</a:t>
            </a:r>
            <a:r>
              <a:rPr lang="ru-RU" sz="2000" dirty="0">
                <a:latin typeface="Times New Roman" panose="02020603050405020304" pitchFamily="18" charset="0"/>
                <a:cs typeface="Times New Roman" panose="02020603050405020304" pitchFamily="18" charset="0"/>
              </a:rPr>
              <a:t>. Участие в </a:t>
            </a:r>
            <a:r>
              <a:rPr lang="ru-RU" sz="2000" i="1" u="sng" dirty="0">
                <a:latin typeface="Times New Roman" panose="02020603050405020304" pitchFamily="18" charset="0"/>
                <a:cs typeface="Times New Roman" panose="02020603050405020304" pitchFamily="18" charset="0"/>
              </a:rPr>
              <a:t>онлайн </a:t>
            </a:r>
            <a:r>
              <a:rPr lang="ru-RU" sz="2000" i="1" u="sng" dirty="0" err="1">
                <a:latin typeface="Times New Roman" panose="02020603050405020304" pitchFamily="18" charset="0"/>
                <a:cs typeface="Times New Roman" panose="02020603050405020304" pitchFamily="18" charset="0"/>
              </a:rPr>
              <a:t>хазартни</a:t>
            </a:r>
            <a:r>
              <a:rPr lang="ru-RU" sz="2000" i="1" u="sng" dirty="0">
                <a:latin typeface="Times New Roman" panose="02020603050405020304" pitchFamily="18" charset="0"/>
                <a:cs typeface="Times New Roman" panose="02020603050405020304" pitchFamily="18" charset="0"/>
              </a:rPr>
              <a:t> </a:t>
            </a:r>
            <a:r>
              <a:rPr lang="ru-RU" sz="2000" i="1" u="sng" dirty="0" err="1">
                <a:latin typeface="Times New Roman" panose="02020603050405020304" pitchFamily="18" charset="0"/>
                <a:cs typeface="Times New Roman" panose="02020603050405020304" pitchFamily="18" charset="0"/>
              </a:rPr>
              <a:t>игри</a:t>
            </a:r>
            <a:r>
              <a:rPr lang="ru-RU" sz="2000" i="1" u="sng" dirty="0">
                <a:latin typeface="Times New Roman" panose="02020603050405020304" pitchFamily="18" charset="0"/>
                <a:cs typeface="Times New Roman" panose="02020603050405020304" pitchFamily="18" charset="0"/>
              </a:rPr>
              <a:t> и </a:t>
            </a:r>
            <a:r>
              <a:rPr lang="ru-RU" sz="2000" i="1" u="sng" dirty="0" err="1">
                <a:latin typeface="Times New Roman" panose="02020603050405020304" pitchFamily="18" charset="0"/>
                <a:cs typeface="Times New Roman" panose="02020603050405020304" pitchFamily="18" charset="0"/>
              </a:rPr>
              <a:t>търгове</a:t>
            </a:r>
            <a:r>
              <a:rPr lang="ru-RU" sz="2000" u="sng" dirty="0">
                <a:latin typeface="Times New Roman" panose="02020603050405020304" pitchFamily="18" charset="0"/>
                <a:cs typeface="Times New Roman" panose="02020603050405020304" pitchFamily="18" charset="0"/>
              </a:rPr>
              <a:t>, желание постоянно да се правят покупки в онлайн </a:t>
            </a:r>
            <a:r>
              <a:rPr lang="ru-RU" sz="2000" u="sng" dirty="0" err="1">
                <a:latin typeface="Times New Roman" panose="02020603050405020304" pitchFamily="18" charset="0"/>
                <a:cs typeface="Times New Roman" panose="02020603050405020304" pitchFamily="18" charset="0"/>
              </a:rPr>
              <a:t>магазини</a:t>
            </a:r>
            <a:r>
              <a:rPr lang="ru-RU" sz="2000" dirty="0">
                <a:latin typeface="Times New Roman" panose="02020603050405020304" pitchFamily="18" charset="0"/>
                <a:cs typeface="Times New Roman" panose="02020603050405020304" pitchFamily="18" charset="0"/>
              </a:rPr>
              <a:t>, много </a:t>
            </a:r>
            <a:r>
              <a:rPr lang="ru-RU" sz="2000" dirty="0" err="1">
                <a:latin typeface="Times New Roman" panose="02020603050405020304" pitchFamily="18" charset="0"/>
                <a:cs typeface="Times New Roman" panose="02020603050405020304" pitchFamily="18" charset="0"/>
              </a:rPr>
              <a:t>часове</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избор</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поставяне</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количката</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артикули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които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тийнейджърът</a:t>
            </a:r>
            <a:r>
              <a:rPr lang="ru-RU" sz="2000" dirty="0">
                <a:latin typeface="Times New Roman" panose="02020603050405020304" pitchFamily="18" charset="0"/>
                <a:cs typeface="Times New Roman" panose="02020603050405020304" pitchFamily="18" charset="0"/>
              </a:rPr>
              <a:t> дори не </a:t>
            </a:r>
            <a:r>
              <a:rPr lang="ru-RU" sz="2000" dirty="0" err="1">
                <a:latin typeface="Times New Roman" panose="02020603050405020304" pitchFamily="18" charset="0"/>
                <a:cs typeface="Times New Roman" panose="02020603050405020304" pitchFamily="18" charset="0"/>
              </a:rPr>
              <a:t>възнамерява</a:t>
            </a:r>
            <a:r>
              <a:rPr lang="ru-RU" sz="2000" dirty="0">
                <a:latin typeface="Times New Roman" panose="02020603050405020304" pitchFamily="18" charset="0"/>
                <a:cs typeface="Times New Roman" panose="02020603050405020304" pitchFamily="18" charset="0"/>
              </a:rPr>
              <a:t> да купи.  </a:t>
            </a:r>
            <a:r>
              <a:rPr lang="ru-RU" sz="2000" b="1" dirty="0" err="1">
                <a:latin typeface="Times New Roman" panose="02020603050405020304" pitchFamily="18" charset="0"/>
                <a:cs typeface="Times New Roman" panose="02020603050405020304" pitchFamily="18" charset="0"/>
              </a:rPr>
              <a:t>Хазарт</a:t>
            </a:r>
            <a:r>
              <a:rPr lang="ru-RU" sz="2000" dirty="0">
                <a:latin typeface="Times New Roman" panose="02020603050405020304" pitchFamily="18" charset="0"/>
                <a:cs typeface="Times New Roman" panose="02020603050405020304" pitchFamily="18" charset="0"/>
              </a:rPr>
              <a:t> (патологичен </a:t>
            </a:r>
            <a:r>
              <a:rPr lang="ru-RU" sz="2000" dirty="0" err="1">
                <a:latin typeface="Times New Roman" panose="02020603050405020304" pitchFamily="18" charset="0"/>
                <a:cs typeface="Times New Roman" panose="02020603050405020304" pitchFamily="18" charset="0"/>
              </a:rPr>
              <a:t>хазарт</a:t>
            </a:r>
            <a:r>
              <a:rPr lang="ru-RU" sz="2000" dirty="0">
                <a:latin typeface="Times New Roman" panose="02020603050405020304" pitchFamily="18" charset="0"/>
                <a:cs typeface="Times New Roman" panose="02020603050405020304" pitchFamily="18" charset="0"/>
              </a:rPr>
              <a:t>, лудомания, </a:t>
            </a:r>
            <a:r>
              <a:rPr lang="ru-RU" sz="2000" dirty="0" err="1">
                <a:latin typeface="Times New Roman" panose="02020603050405020304" pitchFamily="18" charset="0"/>
                <a:cs typeface="Times New Roman" panose="02020603050405020304" pitchFamily="18" charset="0"/>
              </a:rPr>
              <a:t>хазартна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зависимост</a:t>
            </a:r>
            <a:r>
              <a:rPr lang="ru-RU" sz="2000" dirty="0">
                <a:latin typeface="Times New Roman" panose="02020603050405020304" pitchFamily="18" charset="0"/>
                <a:cs typeface="Times New Roman" panose="02020603050405020304" pitchFamily="18" charset="0"/>
              </a:rPr>
              <a:t>) - патологично влечение </a:t>
            </a:r>
            <a:r>
              <a:rPr lang="ru-RU" sz="2000" dirty="0" err="1">
                <a:latin typeface="Times New Roman" panose="02020603050405020304" pitchFamily="18" charset="0"/>
                <a:cs typeface="Times New Roman" panose="02020603050405020304" pitchFamily="18" charset="0"/>
              </a:rPr>
              <a:t>към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хазарта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Това</a:t>
            </a:r>
            <a:r>
              <a:rPr lang="ru-RU" sz="2000" dirty="0">
                <a:latin typeface="Times New Roman" panose="02020603050405020304" pitchFamily="18" charset="0"/>
                <a:cs typeface="Times New Roman" panose="02020603050405020304" pitchFamily="18" charset="0"/>
              </a:rPr>
              <a:t> е </a:t>
            </a:r>
            <a:r>
              <a:rPr lang="ru-RU" sz="2000" dirty="0" err="1">
                <a:latin typeface="Times New Roman" panose="02020603050405020304" pitchFamily="18" charset="0"/>
                <a:cs typeface="Times New Roman" panose="02020603050405020304" pitchFamily="18" charset="0"/>
              </a:rPr>
              <a:t>изключително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често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срещана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зависимост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Придружена</a:t>
            </a:r>
            <a:r>
              <a:rPr lang="ru-RU" sz="2000" dirty="0">
                <a:latin typeface="Times New Roman" panose="02020603050405020304" pitchFamily="18" charset="0"/>
                <a:cs typeface="Times New Roman" panose="02020603050405020304" pitchFamily="18" charset="0"/>
              </a:rPr>
              <a:t> от </a:t>
            </a:r>
            <a:r>
              <a:rPr lang="ru-RU" sz="2000" dirty="0" err="1">
                <a:latin typeface="Times New Roman" panose="02020603050405020304" pitchFamily="18" charset="0"/>
                <a:cs typeface="Times New Roman" panose="02020603050405020304" pitchFamily="18" charset="0"/>
              </a:rPr>
              <a:t>стесняване</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кръга</a:t>
            </a:r>
            <a:r>
              <a:rPr lang="ru-RU" sz="2000" dirty="0">
                <a:latin typeface="Times New Roman" panose="02020603050405020304" pitchFamily="18" charset="0"/>
                <a:cs typeface="Times New Roman" panose="02020603050405020304" pitchFamily="18" charset="0"/>
              </a:rPr>
              <a:t> от </a:t>
            </a:r>
            <a:r>
              <a:rPr lang="ru-RU" sz="2000" dirty="0" err="1">
                <a:latin typeface="Times New Roman" panose="02020603050405020304" pitchFamily="18" charset="0"/>
                <a:cs typeface="Times New Roman" panose="02020603050405020304" pitchFamily="18" charset="0"/>
              </a:rPr>
              <a:t>интереси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загуба</a:t>
            </a:r>
            <a:r>
              <a:rPr lang="ru-RU" sz="2000" dirty="0">
                <a:latin typeface="Times New Roman" panose="02020603050405020304" pitchFamily="18" charset="0"/>
                <a:cs typeface="Times New Roman" panose="02020603050405020304" pitchFamily="18" charset="0"/>
              </a:rPr>
              <a:t> на контрол и </a:t>
            </a:r>
            <a:r>
              <a:rPr lang="ru-RU" sz="2000" dirty="0" err="1">
                <a:latin typeface="Times New Roman" panose="02020603050405020304" pitchFamily="18" charset="0"/>
                <a:cs typeface="Times New Roman" panose="02020603050405020304" pitchFamily="18" charset="0"/>
              </a:rPr>
              <a:t>типични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емоционални</a:t>
            </a:r>
            <a:r>
              <a:rPr lang="ru-RU" sz="2000" dirty="0">
                <a:latin typeface="Times New Roman" panose="02020603050405020304" pitchFamily="18" charset="0"/>
                <a:cs typeface="Times New Roman" panose="02020603050405020304" pitchFamily="18" charset="0"/>
              </a:rPr>
              <a:t> реакции. </a:t>
            </a:r>
            <a:r>
              <a:rPr lang="ru-RU" sz="2000" i="1" dirty="0" err="1">
                <a:latin typeface="Times New Roman" panose="02020603050405020304" pitchFamily="18" charset="0"/>
                <a:cs typeface="Times New Roman" panose="02020603050405020304" pitchFamily="18" charset="0"/>
              </a:rPr>
              <a:t>Оказва</a:t>
            </a:r>
            <a:r>
              <a:rPr lang="ru-RU" sz="2000" i="1" dirty="0">
                <a:latin typeface="Times New Roman" panose="02020603050405020304" pitchFamily="18" charset="0"/>
                <a:cs typeface="Times New Roman" panose="02020603050405020304" pitchFamily="18" charset="0"/>
              </a:rPr>
              <a:t> разрушителен </a:t>
            </a:r>
            <a:r>
              <a:rPr lang="ru-RU" sz="2000" i="1" dirty="0" err="1">
                <a:latin typeface="Times New Roman" panose="02020603050405020304" pitchFamily="18" charset="0"/>
                <a:cs typeface="Times New Roman" panose="02020603050405020304" pitchFamily="18" charset="0"/>
              </a:rPr>
              <a:t>ефект</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върху</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социалната</a:t>
            </a:r>
            <a:r>
              <a:rPr lang="ru-RU" sz="2000" i="1" dirty="0">
                <a:latin typeface="Times New Roman" panose="02020603050405020304" pitchFamily="18" charset="0"/>
                <a:cs typeface="Times New Roman" panose="02020603050405020304" pitchFamily="18" charset="0"/>
              </a:rPr>
              <a:t> адаптация, </a:t>
            </a:r>
            <a:r>
              <a:rPr lang="ru-RU" sz="2000" i="1" dirty="0" err="1">
                <a:latin typeface="Times New Roman" panose="02020603050405020304" pitchFamily="18" charset="0"/>
                <a:cs typeface="Times New Roman" panose="02020603050405020304" pitchFamily="18" charset="0"/>
              </a:rPr>
              <a:t>професионалната</a:t>
            </a:r>
            <a:r>
              <a:rPr lang="ru-RU" sz="2000" i="1" dirty="0">
                <a:latin typeface="Times New Roman" panose="02020603050405020304" pitchFamily="18" charset="0"/>
                <a:cs typeface="Times New Roman" panose="02020603050405020304" pitchFamily="18" charset="0"/>
              </a:rPr>
              <a:t> реализация, </a:t>
            </a:r>
            <a:r>
              <a:rPr lang="ru-RU" sz="2000" i="1" dirty="0" err="1">
                <a:latin typeface="Times New Roman" panose="02020603050405020304" pitchFamily="18" charset="0"/>
                <a:cs typeface="Times New Roman" panose="02020603050405020304" pitchFamily="18" charset="0"/>
              </a:rPr>
              <a:t>личния</a:t>
            </a:r>
            <a:r>
              <a:rPr lang="ru-RU" sz="2000" i="1" dirty="0">
                <a:latin typeface="Times New Roman" panose="02020603050405020304" pitchFamily="18" charset="0"/>
                <a:cs typeface="Times New Roman" panose="02020603050405020304" pitchFamily="18" charset="0"/>
              </a:rPr>
              <a:t> живот и </a:t>
            </a:r>
            <a:r>
              <a:rPr lang="ru-RU" sz="2000" i="1" dirty="0" err="1">
                <a:latin typeface="Times New Roman" panose="02020603050405020304" pitchFamily="18" charset="0"/>
                <a:cs typeface="Times New Roman" panose="02020603050405020304" pitchFamily="18" charset="0"/>
              </a:rPr>
              <a:t>материалното</a:t>
            </a:r>
            <a:r>
              <a:rPr lang="ru-RU" sz="2000" i="1" dirty="0">
                <a:latin typeface="Times New Roman" panose="02020603050405020304" pitchFamily="18" charset="0"/>
                <a:cs typeface="Times New Roman" panose="02020603050405020304" pitchFamily="18" charset="0"/>
              </a:rPr>
              <a:t> положение на пациента, </a:t>
            </a:r>
            <a:r>
              <a:rPr lang="ru-RU" sz="2000" i="1" dirty="0" err="1">
                <a:latin typeface="Times New Roman" panose="02020603050405020304" pitchFamily="18" charset="0"/>
                <a:cs typeface="Times New Roman" panose="02020603050405020304" pitchFamily="18" charset="0"/>
              </a:rPr>
              <a:t>често</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съчетано</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със</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зависимост</a:t>
            </a:r>
            <a:r>
              <a:rPr lang="ru-RU" sz="2000" i="1" dirty="0">
                <a:latin typeface="Times New Roman" panose="02020603050405020304" pitchFamily="18" charset="0"/>
                <a:cs typeface="Times New Roman" panose="02020603050405020304" pitchFamily="18" charset="0"/>
              </a:rPr>
              <a:t> от </a:t>
            </a:r>
            <a:r>
              <a:rPr lang="ru-RU" sz="2000" i="1" dirty="0" err="1">
                <a:latin typeface="Times New Roman" panose="02020603050405020304" pitchFamily="18" charset="0"/>
                <a:cs typeface="Times New Roman" panose="02020603050405020304" pitchFamily="18" charset="0"/>
              </a:rPr>
              <a:t>психоактивни</a:t>
            </a:r>
            <a:r>
              <a:rPr lang="ru-RU" sz="2000" i="1" dirty="0">
                <a:latin typeface="Times New Roman" panose="02020603050405020304" pitchFamily="18" charset="0"/>
                <a:cs typeface="Times New Roman" panose="02020603050405020304" pitchFamily="18" charset="0"/>
              </a:rPr>
              <a:t> вещества. </a:t>
            </a:r>
            <a:r>
              <a:rPr lang="ru-RU" sz="2000" dirty="0" err="1">
                <a:latin typeface="Times New Roman" panose="02020603050405020304" pitchFamily="18" charset="0"/>
                <a:cs typeface="Times New Roman" panose="02020603050405020304" pitchFamily="18" charset="0"/>
              </a:rPr>
              <a:t>Диагнозата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хазарт</a:t>
            </a:r>
            <a:r>
              <a:rPr lang="ru-RU" sz="2000" dirty="0">
                <a:latin typeface="Times New Roman" panose="02020603050405020304" pitchFamily="18" charset="0"/>
                <a:cs typeface="Times New Roman" panose="02020603050405020304" pitchFamily="18" charset="0"/>
              </a:rPr>
              <a:t> се поставя </a:t>
            </a:r>
            <a:r>
              <a:rPr lang="ru-RU" sz="2000" dirty="0" err="1">
                <a:latin typeface="Times New Roman" panose="02020603050405020304" pitchFamily="18" charset="0"/>
                <a:cs typeface="Times New Roman" panose="02020603050405020304" pitchFamily="18" charset="0"/>
              </a:rPr>
              <a:t>въз</a:t>
            </a:r>
            <a:r>
              <a:rPr lang="ru-RU" sz="2000" dirty="0">
                <a:latin typeface="Times New Roman" panose="02020603050405020304" pitchFamily="18" charset="0"/>
                <a:cs typeface="Times New Roman" panose="02020603050405020304" pitchFamily="18" charset="0"/>
              </a:rPr>
              <a:t> основа на </a:t>
            </a:r>
            <a:r>
              <a:rPr lang="ru-RU" sz="2000" dirty="0" err="1">
                <a:latin typeface="Times New Roman" panose="02020603050405020304" pitchFamily="18" charset="0"/>
                <a:cs typeface="Times New Roman" panose="02020603050405020304" pitchFamily="18" charset="0"/>
              </a:rPr>
              <a:t>характерни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клинични</a:t>
            </a:r>
            <a:r>
              <a:rPr lang="ru-RU" sz="2000" dirty="0">
                <a:latin typeface="Times New Roman" panose="02020603050405020304" pitchFamily="18" charset="0"/>
                <a:cs typeface="Times New Roman" panose="02020603050405020304" pitchFamily="18" charset="0"/>
              </a:rPr>
              <a:t> прояви. Лечение – психотерапия, </a:t>
            </a:r>
            <a:r>
              <a:rPr lang="ru-RU" sz="2000" dirty="0" err="1">
                <a:latin typeface="Times New Roman" panose="02020603050405020304" pitchFamily="18" charset="0"/>
                <a:cs typeface="Times New Roman" panose="02020603050405020304" pitchFamily="18" charset="0"/>
              </a:rPr>
              <a:t>медикаментозна</a:t>
            </a:r>
            <a:r>
              <a:rPr lang="ru-RU" sz="2000" dirty="0">
                <a:latin typeface="Times New Roman" panose="02020603050405020304" pitchFamily="18" charset="0"/>
                <a:cs typeface="Times New Roman" panose="02020603050405020304" pitchFamily="18" charset="0"/>
              </a:rPr>
              <a:t> терапия, участие в </a:t>
            </a:r>
            <a:r>
              <a:rPr lang="ru-RU" sz="2000" dirty="0" err="1">
                <a:latin typeface="Times New Roman" panose="02020603050405020304" pitchFamily="18" charset="0"/>
                <a:cs typeface="Times New Roman" panose="02020603050405020304" pitchFamily="18" charset="0"/>
              </a:rPr>
              <a:t>групи</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подкрепа</a:t>
            </a:r>
            <a:r>
              <a:rPr lang="ru-RU"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79829717"/>
      </p:ext>
    </p:extLst>
  </p:cSld>
  <p:clrMapOvr>
    <a:masterClrMapping/>
  </p:clrMapOvr>
</p:sld>
</file>

<file path=ppt/theme/theme1.xml><?xml version="1.0" encoding="utf-8"?>
<a:theme xmlns:a="http://schemas.openxmlformats.org/drawingml/2006/main" name="Ретроспекция">
  <a:themeElements>
    <a:clrScheme name="Ретроспекция">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спекци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спекция">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780</TotalTime>
  <Words>3512</Words>
  <Application>Microsoft Office PowerPoint</Application>
  <PresentationFormat>Широк екран</PresentationFormat>
  <Paragraphs>107</Paragraphs>
  <Slides>18</Slides>
  <Notes>0</Notes>
  <HiddenSlides>0</HiddenSlides>
  <MMClips>0</MMClips>
  <ScaleCrop>false</ScaleCrop>
  <HeadingPairs>
    <vt:vector size="6" baseType="variant">
      <vt:variant>
        <vt:lpstr>Използвани шрифтове</vt:lpstr>
      </vt:variant>
      <vt:variant>
        <vt:i4>3</vt:i4>
      </vt:variant>
      <vt:variant>
        <vt:lpstr>Тема</vt:lpstr>
      </vt:variant>
      <vt:variant>
        <vt:i4>1</vt:i4>
      </vt:variant>
      <vt:variant>
        <vt:lpstr>Заглавия на слайдовете</vt:lpstr>
      </vt:variant>
      <vt:variant>
        <vt:i4>18</vt:i4>
      </vt:variant>
    </vt:vector>
  </HeadingPairs>
  <TitlesOfParts>
    <vt:vector size="22" baseType="lpstr">
      <vt:lpstr>Calibri</vt:lpstr>
      <vt:lpstr>Calibri Light</vt:lpstr>
      <vt:lpstr>Times New Roman</vt:lpstr>
      <vt:lpstr>Ретроспекция</vt:lpstr>
      <vt:lpstr>Презентация на PowerPoint</vt:lpstr>
      <vt:lpstr>ВЛИЯНИЕ НА ЕЛЕКТРОННАТА СРЕДА И СЪДЪРЖАНИЕТО И ВЪРХУ РЕФЛЕКСИТЕ ЗА САМОСЪХРАНЕНИЕ НА УЧАЩИ СЕ . ЧЕЛЕН СВЕТОВЕН ОПИТ</vt:lpstr>
      <vt:lpstr>Презентация на PowerPoint</vt:lpstr>
      <vt:lpstr>Презентация на PowerPoint</vt:lpstr>
      <vt:lpstr>Презентация на PowerPoint</vt:lpstr>
      <vt:lpstr>Презентация на PowerPoint</vt:lpstr>
      <vt:lpstr>Презентация на PowerPoint</vt:lpstr>
      <vt:lpstr>Презентация на PowerPoint</vt:lpstr>
      <vt:lpstr>Презентация на PowerPoint</vt:lpstr>
      <vt:lpstr>Презентация на PowerPoint</vt:lpstr>
      <vt:lpstr>Презентация на PowerPoint</vt:lpstr>
      <vt:lpstr>Презентация на PowerPoint</vt:lpstr>
      <vt:lpstr>Презентация на PowerPoint</vt:lpstr>
      <vt:lpstr>Презентация на PowerPoint</vt:lpstr>
      <vt:lpstr>Презентация на PowerPoint</vt:lpstr>
      <vt:lpstr>Презентация на PowerPoint</vt:lpstr>
      <vt:lpstr>Презентация на PowerPoint</vt:lpstr>
      <vt:lpstr>Презентация на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dc:creator>
  <cp:lastModifiedBy>D</cp:lastModifiedBy>
  <cp:revision>24</cp:revision>
  <dcterms:created xsi:type="dcterms:W3CDTF">2025-02-26T16:58:35Z</dcterms:created>
  <dcterms:modified xsi:type="dcterms:W3CDTF">2025-06-02T20:28:56Z</dcterms:modified>
</cp:coreProperties>
</file>