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63" r:id="rId2"/>
    <p:sldId id="380" r:id="rId3"/>
    <p:sldId id="342" r:id="rId4"/>
    <p:sldId id="390" r:id="rId5"/>
    <p:sldId id="391" r:id="rId6"/>
    <p:sldId id="419" r:id="rId7"/>
    <p:sldId id="420" r:id="rId8"/>
    <p:sldId id="421" r:id="rId9"/>
    <p:sldId id="422" r:id="rId10"/>
    <p:sldId id="365" r:id="rId11"/>
    <p:sldId id="336" r:id="rId12"/>
    <p:sldId id="368" r:id="rId13"/>
    <p:sldId id="346" r:id="rId14"/>
    <p:sldId id="369" r:id="rId15"/>
    <p:sldId id="370" r:id="rId16"/>
    <p:sldId id="408" r:id="rId17"/>
    <p:sldId id="407" r:id="rId18"/>
    <p:sldId id="383" r:id="rId19"/>
    <p:sldId id="401" r:id="rId20"/>
    <p:sldId id="423" r:id="rId21"/>
    <p:sldId id="424" r:id="rId22"/>
    <p:sldId id="348" r:id="rId23"/>
    <p:sldId id="373" r:id="rId24"/>
    <p:sldId id="374" r:id="rId25"/>
    <p:sldId id="409" r:id="rId26"/>
    <p:sldId id="430" r:id="rId27"/>
    <p:sldId id="425" r:id="rId28"/>
    <p:sldId id="431" r:id="rId29"/>
    <p:sldId id="432" r:id="rId30"/>
    <p:sldId id="433" r:id="rId31"/>
    <p:sldId id="416" r:id="rId32"/>
    <p:sldId id="426" r:id="rId33"/>
    <p:sldId id="427" r:id="rId34"/>
    <p:sldId id="428" r:id="rId35"/>
    <p:sldId id="429" r:id="rId36"/>
    <p:sldId id="418" r:id="rId37"/>
    <p:sldId id="417" r:id="rId38"/>
    <p:sldId id="268" r:id="rId39"/>
  </p:sldIdLst>
  <p:sldSz cx="12188825" cy="6858000"/>
  <p:notesSz cx="6797675" cy="9928225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8F7BEE5-3309-49CB-9408-92F404E7B4EB}">
          <p14:sldIdLst>
            <p14:sldId id="363"/>
            <p14:sldId id="380"/>
            <p14:sldId id="342"/>
            <p14:sldId id="390"/>
            <p14:sldId id="391"/>
            <p14:sldId id="419"/>
            <p14:sldId id="420"/>
            <p14:sldId id="421"/>
            <p14:sldId id="422"/>
            <p14:sldId id="365"/>
          </p14:sldIdLst>
        </p14:section>
        <p14:section name="Untitled Section" id="{26BA39B7-5727-4A6F-B350-BD94977C037E}">
          <p14:sldIdLst>
            <p14:sldId id="336"/>
            <p14:sldId id="368"/>
            <p14:sldId id="346"/>
            <p14:sldId id="369"/>
            <p14:sldId id="370"/>
            <p14:sldId id="408"/>
            <p14:sldId id="407"/>
            <p14:sldId id="383"/>
            <p14:sldId id="401"/>
            <p14:sldId id="423"/>
            <p14:sldId id="424"/>
            <p14:sldId id="348"/>
            <p14:sldId id="373"/>
            <p14:sldId id="374"/>
            <p14:sldId id="409"/>
            <p14:sldId id="430"/>
            <p14:sldId id="425"/>
            <p14:sldId id="431"/>
            <p14:sldId id="432"/>
            <p14:sldId id="433"/>
            <p14:sldId id="416"/>
            <p14:sldId id="426"/>
            <p14:sldId id="427"/>
            <p14:sldId id="428"/>
            <p14:sldId id="429"/>
            <p14:sldId id="418"/>
            <p14:sldId id="41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FC6"/>
    <a:srgbClr val="FF0000"/>
    <a:srgbClr val="555657"/>
    <a:srgbClr val="FCC808"/>
    <a:srgbClr val="FFFFFF"/>
    <a:srgbClr val="7A7B7C"/>
    <a:srgbClr val="E8E8E8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84651" autoAdjust="0"/>
  </p:normalViewPr>
  <p:slideViewPr>
    <p:cSldViewPr snapToGrid="0">
      <p:cViewPr varScale="1">
        <p:scale>
          <a:sx n="61" d="100"/>
          <a:sy n="61" d="100"/>
        </p:scale>
        <p:origin x="882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6B13C-E83E-47F1-B3F4-D5F2A50597AF}" type="datetimeFigureOut">
              <a:rPr lang="bg-BG" smtClean="0"/>
              <a:t>03.06.2025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9C201-7F74-443A-A40A-38C0A0B5F97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6023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7AB488F7-1FAC-40D2-BB7E-BA3CE28D8950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460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669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3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21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399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634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99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26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29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536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98379-45BB-BE22-6078-6CCE6F5E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E9D4E7-BD62-EDF9-5784-0D06ED885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19ADCC-9259-FE35-40C6-2C6603808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19C85-BDA0-BDAE-BF49-48313C971A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8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618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D7277-7545-E929-7713-5E2275C4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11ACB8-CFF8-80F0-F084-5C3229CDA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072CA1-B508-6CA6-EBC7-0169E985A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469A3-670E-47E7-6E08-5B363C80B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292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054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61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53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11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20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9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139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47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65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08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605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254F-9338-4BA9-B7AC-A66622A3D0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7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713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7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E2FAE-3935-64C6-C41A-944D03946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29A01-E4B1-5ADB-3B29-A6DA9E7566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251956-13E6-79CF-E370-07E4C5337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64EE3-FE89-462F-CE55-B9B2824731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33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DB803-0EF0-E474-A61B-F8DB2BA55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E5C85-7214-DD62-2F8E-D4F891B95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6F219A-EAD5-C4D8-4A4F-18B09D9B3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7CD42-EC59-F4BC-B260-EB27564114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3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AE4F3-E6D2-1B2C-EC99-0E7078FE1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8DC422-CBB5-4599-05A2-C01C948CF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A5D566-F27A-13DC-AD73-59FD80C33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FD81A-0A7B-FC35-2327-3F31546AE6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46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821B5-5D5A-10AA-9A85-36C6362AB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70330-A1EA-3CD8-3EC8-13493157B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40920-EDA6-9B4B-4C5B-FA0F76ED4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5A1F7-A489-0807-EA70-FBAD127E85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1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>
            <a:extLst>
              <a:ext uri="{FF2B5EF4-FFF2-40B4-BE49-F238E27FC236}">
                <a16:creationId xmlns:a16="http://schemas.microsoft.com/office/drawing/2014/main" id="{E7B42523-4085-4178-8A35-6F0B66B380D7}"/>
              </a:ext>
            </a:extLst>
          </p:cNvPr>
          <p:cNvSpPr/>
          <p:nvPr userDrawn="1"/>
        </p:nvSpPr>
        <p:spPr>
          <a:xfrm>
            <a:off x="6327648" y="-10160"/>
            <a:ext cx="5959451" cy="6868160"/>
          </a:xfrm>
          <a:custGeom>
            <a:avLst/>
            <a:gdLst>
              <a:gd name="connsiteX0" fmla="*/ 0 w 5959451"/>
              <a:gd name="connsiteY0" fmla="*/ 0 h 6868160"/>
              <a:gd name="connsiteX1" fmla="*/ 5959451 w 5959451"/>
              <a:gd name="connsiteY1" fmla="*/ 0 h 6868160"/>
              <a:gd name="connsiteX2" fmla="*/ 5959451 w 5959451"/>
              <a:gd name="connsiteY2" fmla="*/ 6868160 h 6868160"/>
              <a:gd name="connsiteX3" fmla="*/ 0 w 5959451"/>
              <a:gd name="connsiteY3" fmla="*/ 6868160 h 6868160"/>
              <a:gd name="connsiteX4" fmla="*/ 0 w 5959451"/>
              <a:gd name="connsiteY4" fmla="*/ 0 h 6868160"/>
              <a:gd name="connsiteX0" fmla="*/ 0 w 5959451"/>
              <a:gd name="connsiteY0" fmla="*/ 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  <a:gd name="connsiteX5" fmla="*/ 0 w 5959451"/>
              <a:gd name="connsiteY5" fmla="*/ 0 h 6868160"/>
              <a:gd name="connsiteX0" fmla="*/ 0 w 5959451"/>
              <a:gd name="connsiteY0" fmla="*/ 686816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9451" h="6868160">
                <a:moveTo>
                  <a:pt x="0" y="6868160"/>
                </a:moveTo>
                <a:lnTo>
                  <a:pt x="1725985" y="733"/>
                </a:lnTo>
                <a:lnTo>
                  <a:pt x="5959451" y="0"/>
                </a:lnTo>
                <a:lnTo>
                  <a:pt x="5959451" y="6868160"/>
                </a:lnTo>
                <a:lnTo>
                  <a:pt x="0" y="68681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1ADCA39-FE79-465C-8297-DA35BB30CA77}"/>
              </a:ext>
            </a:extLst>
          </p:cNvPr>
          <p:cNvSpPr/>
          <p:nvPr userDrawn="1"/>
        </p:nvSpPr>
        <p:spPr>
          <a:xfrm>
            <a:off x="6104128" y="-10160"/>
            <a:ext cx="5959451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F30F4BC-3878-4100-8B05-8A4C494C1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9057" y="1196752"/>
            <a:ext cx="2770632" cy="215957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IN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7E4E13F-E655-4B19-BBB4-25EF1D5E4A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0237" y="1196752"/>
            <a:ext cx="2770632" cy="215957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IN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A8C524D-4D77-4C2D-A51B-976A6012DF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1417" y="1196752"/>
            <a:ext cx="2770632" cy="215957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IN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D072BA9-A74B-4AE9-AFD1-B9EED041C8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92596" y="1196752"/>
            <a:ext cx="2770632" cy="215957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IN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DC0E1C56-871F-4515-8273-6654AC4A9B5B}"/>
              </a:ext>
            </a:extLst>
          </p:cNvPr>
          <p:cNvSpPr/>
          <p:nvPr userDrawn="1"/>
        </p:nvSpPr>
        <p:spPr>
          <a:xfrm>
            <a:off x="1000947" y="1196752"/>
            <a:ext cx="736414" cy="2159570"/>
          </a:xfrm>
          <a:prstGeom prst="parallelogram">
            <a:avLst>
              <a:gd name="adj" fmla="val 7581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7621" y="5212595"/>
            <a:ext cx="5506507" cy="610820"/>
          </a:xfrm>
        </p:spPr>
        <p:txBody>
          <a:bodyPr anchor="b">
            <a:noAutofit/>
          </a:bodyPr>
          <a:lstStyle>
            <a:lvl1pPr algn="l">
              <a:defRPr lang="en-US" sz="4800" b="1" kern="1200" smtClean="0">
                <a:solidFill>
                  <a:schemeClr val="accent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9578D6DB-6798-42D2-B9AD-FC6F1C72FC30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E5EDE275-BE14-4364-AEA2-5F5667C0FD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1AD17D-79C3-47C0-BAA4-5AF878E0F3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5861139"/>
            <a:ext cx="5475288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494" indent="0">
              <a:buFontTx/>
              <a:buNone/>
              <a:defRPr sz="2400"/>
            </a:lvl2pPr>
            <a:lvl3pPr marL="1218986" indent="0">
              <a:buFontTx/>
              <a:buNone/>
              <a:defRPr sz="1800"/>
            </a:lvl3pPr>
            <a:lvl4pPr marL="1828480" indent="0">
              <a:buFontTx/>
              <a:buNone/>
              <a:defRPr sz="1600"/>
            </a:lvl4pPr>
            <a:lvl5pPr marL="2437973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41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D63144-7966-4401-8878-1EACE0B0729F}"/>
              </a:ext>
            </a:extLst>
          </p:cNvPr>
          <p:cNvSpPr/>
          <p:nvPr userDrawn="1"/>
        </p:nvSpPr>
        <p:spPr>
          <a:xfrm>
            <a:off x="765820" y="-10160"/>
            <a:ext cx="5959451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F7B41F9-E53C-4D82-BB9C-A7C09B86F102}"/>
              </a:ext>
            </a:extLst>
          </p:cNvPr>
          <p:cNvSpPr/>
          <p:nvPr userDrawn="1"/>
        </p:nvSpPr>
        <p:spPr>
          <a:xfrm>
            <a:off x="1445260" y="1196752"/>
            <a:ext cx="853378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4A8B1C-982B-48FC-AB4C-FF374E9114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32209" y="1196975"/>
            <a:ext cx="3435796" cy="2159347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/>
            </a:lvl1pPr>
          </a:lstStyle>
          <a:p>
            <a:endParaRPr lang="en-IN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9950B3D-08B3-44C2-A107-33EA947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D91EEA3D-B92B-4356-BD7A-24A94ED7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308434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D63144-7966-4401-8878-1EACE0B0729F}"/>
              </a:ext>
            </a:extLst>
          </p:cNvPr>
          <p:cNvSpPr/>
          <p:nvPr userDrawn="1"/>
        </p:nvSpPr>
        <p:spPr>
          <a:xfrm>
            <a:off x="765820" y="-10160"/>
            <a:ext cx="5959451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F7B41F9-E53C-4D82-BB9C-A7C09B86F102}"/>
              </a:ext>
            </a:extLst>
          </p:cNvPr>
          <p:cNvSpPr/>
          <p:nvPr userDrawn="1"/>
        </p:nvSpPr>
        <p:spPr>
          <a:xfrm>
            <a:off x="1445260" y="1196752"/>
            <a:ext cx="853378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9950B3D-08B3-44C2-A107-33EA947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D91EEA3D-B92B-4356-BD7A-24A94ED7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86667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A19FED-3919-45E5-8A05-B720E0E91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45968" cy="6858000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F6421A79-90A8-4EEE-8805-2434B1BF00C3}"/>
              </a:ext>
            </a:extLst>
          </p:cNvPr>
          <p:cNvSpPr/>
          <p:nvPr userDrawn="1"/>
        </p:nvSpPr>
        <p:spPr>
          <a:xfrm>
            <a:off x="6327648" y="-10160"/>
            <a:ext cx="5959451" cy="6868160"/>
          </a:xfrm>
          <a:custGeom>
            <a:avLst/>
            <a:gdLst>
              <a:gd name="connsiteX0" fmla="*/ 0 w 5959451"/>
              <a:gd name="connsiteY0" fmla="*/ 0 h 6868160"/>
              <a:gd name="connsiteX1" fmla="*/ 5959451 w 5959451"/>
              <a:gd name="connsiteY1" fmla="*/ 0 h 6868160"/>
              <a:gd name="connsiteX2" fmla="*/ 5959451 w 5959451"/>
              <a:gd name="connsiteY2" fmla="*/ 6868160 h 6868160"/>
              <a:gd name="connsiteX3" fmla="*/ 0 w 5959451"/>
              <a:gd name="connsiteY3" fmla="*/ 6868160 h 6868160"/>
              <a:gd name="connsiteX4" fmla="*/ 0 w 5959451"/>
              <a:gd name="connsiteY4" fmla="*/ 0 h 6868160"/>
              <a:gd name="connsiteX0" fmla="*/ 0 w 5959451"/>
              <a:gd name="connsiteY0" fmla="*/ 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  <a:gd name="connsiteX5" fmla="*/ 0 w 5959451"/>
              <a:gd name="connsiteY5" fmla="*/ 0 h 6868160"/>
              <a:gd name="connsiteX0" fmla="*/ 0 w 5959451"/>
              <a:gd name="connsiteY0" fmla="*/ 686816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9451" h="6868160">
                <a:moveTo>
                  <a:pt x="0" y="6868160"/>
                </a:moveTo>
                <a:lnTo>
                  <a:pt x="1725985" y="733"/>
                </a:lnTo>
                <a:lnTo>
                  <a:pt x="5959451" y="0"/>
                </a:lnTo>
                <a:lnTo>
                  <a:pt x="5959451" y="6868160"/>
                </a:lnTo>
                <a:lnTo>
                  <a:pt x="0" y="68681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0F82AB-F85B-445B-8147-0F8FE224AA26}"/>
              </a:ext>
            </a:extLst>
          </p:cNvPr>
          <p:cNvSpPr/>
          <p:nvPr userDrawn="1"/>
        </p:nvSpPr>
        <p:spPr>
          <a:xfrm>
            <a:off x="6104128" y="-10160"/>
            <a:ext cx="5959451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F7B41F9-E53C-4D82-BB9C-A7C09B86F102}"/>
              </a:ext>
            </a:extLst>
          </p:cNvPr>
          <p:cNvSpPr/>
          <p:nvPr userDrawn="1"/>
        </p:nvSpPr>
        <p:spPr>
          <a:xfrm>
            <a:off x="6798643" y="1196752"/>
            <a:ext cx="853378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9950B3D-08B3-44C2-A107-33EA947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  <a:prstGeom prst="parallelogram">
            <a:avLst/>
          </a:prstGeom>
          <a:solidFill>
            <a:schemeClr val="accent1">
              <a:lumMod val="75000"/>
            </a:schemeClr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D91EEA3D-B92B-4356-BD7A-24A94ED7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>
            <a:lvl1pPr algn="r"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48256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02F8827-DED3-4F55-B798-ABAA0317C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800" y="-17577"/>
            <a:ext cx="8732441" cy="6875577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F6421A79-90A8-4EEE-8805-2434B1BF00C3}"/>
              </a:ext>
            </a:extLst>
          </p:cNvPr>
          <p:cNvSpPr/>
          <p:nvPr userDrawn="1"/>
        </p:nvSpPr>
        <p:spPr>
          <a:xfrm flipH="1">
            <a:off x="-33264" y="-10160"/>
            <a:ext cx="5959451" cy="6868160"/>
          </a:xfrm>
          <a:custGeom>
            <a:avLst/>
            <a:gdLst>
              <a:gd name="connsiteX0" fmla="*/ 0 w 5959451"/>
              <a:gd name="connsiteY0" fmla="*/ 0 h 6868160"/>
              <a:gd name="connsiteX1" fmla="*/ 5959451 w 5959451"/>
              <a:gd name="connsiteY1" fmla="*/ 0 h 6868160"/>
              <a:gd name="connsiteX2" fmla="*/ 5959451 w 5959451"/>
              <a:gd name="connsiteY2" fmla="*/ 6868160 h 6868160"/>
              <a:gd name="connsiteX3" fmla="*/ 0 w 5959451"/>
              <a:gd name="connsiteY3" fmla="*/ 6868160 h 6868160"/>
              <a:gd name="connsiteX4" fmla="*/ 0 w 5959451"/>
              <a:gd name="connsiteY4" fmla="*/ 0 h 6868160"/>
              <a:gd name="connsiteX0" fmla="*/ 0 w 5959451"/>
              <a:gd name="connsiteY0" fmla="*/ 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  <a:gd name="connsiteX5" fmla="*/ 0 w 5959451"/>
              <a:gd name="connsiteY5" fmla="*/ 0 h 6868160"/>
              <a:gd name="connsiteX0" fmla="*/ 0 w 5959451"/>
              <a:gd name="connsiteY0" fmla="*/ 6868160 h 6868160"/>
              <a:gd name="connsiteX1" fmla="*/ 1725985 w 5959451"/>
              <a:gd name="connsiteY1" fmla="*/ 733 h 6868160"/>
              <a:gd name="connsiteX2" fmla="*/ 5959451 w 5959451"/>
              <a:gd name="connsiteY2" fmla="*/ 0 h 6868160"/>
              <a:gd name="connsiteX3" fmla="*/ 5959451 w 5959451"/>
              <a:gd name="connsiteY3" fmla="*/ 6868160 h 6868160"/>
              <a:gd name="connsiteX4" fmla="*/ 0 w 5959451"/>
              <a:gd name="connsiteY4" fmla="*/ 686816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9451" h="6868160">
                <a:moveTo>
                  <a:pt x="0" y="6868160"/>
                </a:moveTo>
                <a:lnTo>
                  <a:pt x="1725985" y="733"/>
                </a:lnTo>
                <a:lnTo>
                  <a:pt x="5959451" y="0"/>
                </a:lnTo>
                <a:lnTo>
                  <a:pt x="5959451" y="6868160"/>
                </a:lnTo>
                <a:lnTo>
                  <a:pt x="0" y="68681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0F82AB-F85B-445B-8147-0F8FE224AA26}"/>
              </a:ext>
            </a:extLst>
          </p:cNvPr>
          <p:cNvSpPr/>
          <p:nvPr userDrawn="1"/>
        </p:nvSpPr>
        <p:spPr>
          <a:xfrm flipH="1">
            <a:off x="190256" y="-10160"/>
            <a:ext cx="5959451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F7B41F9-E53C-4D82-BB9C-A7C09B86F102}"/>
              </a:ext>
            </a:extLst>
          </p:cNvPr>
          <p:cNvSpPr/>
          <p:nvPr userDrawn="1"/>
        </p:nvSpPr>
        <p:spPr>
          <a:xfrm flipH="1">
            <a:off x="4601814" y="1196752"/>
            <a:ext cx="853378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4C62D28-8E68-40E7-AD95-DB229847C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38ABCAA-9F38-4FA5-BB5B-E485BFB9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3000010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0B8969E0-FF39-45E6-AA0E-76A1C916EC27}"/>
              </a:ext>
            </a:extLst>
          </p:cNvPr>
          <p:cNvSpPr/>
          <p:nvPr userDrawn="1"/>
        </p:nvSpPr>
        <p:spPr>
          <a:xfrm>
            <a:off x="3356768" y="0"/>
            <a:ext cx="5475288" cy="6858000"/>
          </a:xfrm>
          <a:prstGeom prst="parallelogram">
            <a:avLst>
              <a:gd name="adj" fmla="val 320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3034419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36B1EF-D6FE-4244-B24C-00406CAC0C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18349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IN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5392DBE-180A-4A78-9004-0CDF0CD49DB9}"/>
              </a:ext>
            </a:extLst>
          </p:cNvPr>
          <p:cNvSpPr/>
          <p:nvPr userDrawn="1"/>
        </p:nvSpPr>
        <p:spPr>
          <a:xfrm flipH="1">
            <a:off x="5513908" y="-10160"/>
            <a:ext cx="5959451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9DF3505-F7BD-4606-A5C2-9F759FA0A324}"/>
              </a:ext>
            </a:extLst>
          </p:cNvPr>
          <p:cNvSpPr/>
          <p:nvPr userDrawn="1"/>
        </p:nvSpPr>
        <p:spPr>
          <a:xfrm flipH="1">
            <a:off x="9940541" y="1196752"/>
            <a:ext cx="853378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58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5392DBE-180A-4A78-9004-0CDF0CD49DB9}"/>
              </a:ext>
            </a:extLst>
          </p:cNvPr>
          <p:cNvSpPr/>
          <p:nvPr userDrawn="1"/>
        </p:nvSpPr>
        <p:spPr>
          <a:xfrm>
            <a:off x="811174" y="-10160"/>
            <a:ext cx="5959451" cy="6868160"/>
          </a:xfrm>
          <a:custGeom>
            <a:avLst/>
            <a:gdLst>
              <a:gd name="connsiteX0" fmla="*/ 5959451 w 5959451"/>
              <a:gd name="connsiteY0" fmla="*/ 0 h 6868160"/>
              <a:gd name="connsiteX1" fmla="*/ 5959451 w 5959451"/>
              <a:gd name="connsiteY1" fmla="*/ 42 h 6868160"/>
              <a:gd name="connsiteX2" fmla="*/ 1969825 w 5959451"/>
              <a:gd name="connsiteY2" fmla="*/ 733 h 6868160"/>
              <a:gd name="connsiteX3" fmla="*/ 243840 w 5959451"/>
              <a:gd name="connsiteY3" fmla="*/ 6868160 h 6868160"/>
              <a:gd name="connsiteX4" fmla="*/ 0 w 5959451"/>
              <a:gd name="connsiteY4" fmla="*/ 6868160 h 6868160"/>
              <a:gd name="connsiteX5" fmla="*/ 1725985 w 5959451"/>
              <a:gd name="connsiteY5" fmla="*/ 733 h 6868160"/>
              <a:gd name="connsiteX6" fmla="*/ 5959451 w 5959451"/>
              <a:gd name="connsiteY6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59451" h="6868160">
                <a:moveTo>
                  <a:pt x="5959451" y="0"/>
                </a:moveTo>
                <a:lnTo>
                  <a:pt x="5959451" y="42"/>
                </a:lnTo>
                <a:lnTo>
                  <a:pt x="1969825" y="733"/>
                </a:lnTo>
                <a:lnTo>
                  <a:pt x="243840" y="6868160"/>
                </a:lnTo>
                <a:lnTo>
                  <a:pt x="0" y="6868160"/>
                </a:lnTo>
                <a:lnTo>
                  <a:pt x="1725985" y="733"/>
                </a:lnTo>
                <a:lnTo>
                  <a:pt x="5959451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9DF3505-F7BD-4606-A5C2-9F759FA0A324}"/>
              </a:ext>
            </a:extLst>
          </p:cNvPr>
          <p:cNvSpPr/>
          <p:nvPr userDrawn="1"/>
        </p:nvSpPr>
        <p:spPr>
          <a:xfrm>
            <a:off x="1490614" y="1196752"/>
            <a:ext cx="853378" cy="2159570"/>
          </a:xfrm>
          <a:prstGeom prst="parallelogram">
            <a:avLst>
              <a:gd name="adj" fmla="val 6510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Open Sans" panose="020B0606030504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152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7834" y="2870633"/>
            <a:ext cx="5930678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7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246879B-2B78-494D-B109-AC671CF0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91E2DDB-FFC3-4AA1-AD7B-1407758A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companyname.com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29B5D8-5FFE-4053-9742-9891899246B5}"/>
              </a:ext>
            </a:extLst>
          </p:cNvPr>
          <p:cNvCxnSpPr>
            <a:cxnSpLocks/>
          </p:cNvCxnSpPr>
          <p:nvPr userDrawn="1"/>
        </p:nvCxnSpPr>
        <p:spPr>
          <a:xfrm>
            <a:off x="765820" y="1023820"/>
            <a:ext cx="1512168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D7137C90-ACAF-42C1-B4B7-86E82F261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  <a:prstGeom prst="parallelogram">
            <a:avLst/>
          </a:prstGeom>
          <a:solidFill>
            <a:schemeClr val="accent1"/>
          </a:solidFill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9D7C613E-5E54-4CD9-9A1A-229F31AD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425404F2-BE9A-4460-8815-8F645183555F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2" r:id="rId8"/>
    <p:sldLayoutId id="2147483655" r:id="rId9"/>
    <p:sldLayoutId id="2147483664" r:id="rId10"/>
    <p:sldLayoutId id="2147483666" r:id="rId11"/>
    <p:sldLayoutId id="2147483668" r:id="rId12"/>
    <p:sldLayoutId id="2147483669" r:id="rId13"/>
    <p:sldLayoutId id="2147483663" r:id="rId14"/>
    <p:sldLayoutId id="2147483665" r:id="rId15"/>
    <p:sldLayoutId id="2147483667" r:id="rId16"/>
    <p:sldLayoutId id="2147483656" r:id="rId17"/>
    <p:sldLayoutId id="2147483657" r:id="rId18"/>
    <p:sldLayoutId id="2147483658" r:id="rId19"/>
    <p:sldLayoutId id="2147483659" r:id="rId20"/>
    <p:sldLayoutId id="2147483660" r:id="rId21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okso.bg/&#1083;&#1077;&#1082;&#1090;&#1086;&#1088;&#1080;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okso.b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g"/><Relationship Id="rId4" Type="http://schemas.openxmlformats.org/officeDocument/2006/relationships/hyperlink" Target="https://www.facebook.com/NCPKPS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6FABDC9-6483-4DB3-908C-670DEDCBD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765" y="4464423"/>
            <a:ext cx="6406320" cy="1837765"/>
          </a:xfrm>
        </p:spPr>
        <p:txBody>
          <a:bodyPr>
            <a:noAutofit/>
          </a:bodyPr>
          <a:lstStyle/>
          <a:p>
            <a:pPr algn="ctr"/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НА</a:t>
            </a: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ПЕДАГОГИЧЕСКИТЕ СПЕЦИАЛИСТИ</a:t>
            </a:r>
            <a:br>
              <a:rPr lang="bg-BG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22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 И ПЕРСПЕКТИВИ ПРЕЗ 2025 г.</a:t>
            </a:r>
            <a:endParaRPr lang="en-IN" sz="22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56" y="4973901"/>
            <a:ext cx="1842538" cy="1047387"/>
          </a:xfrm>
          <a:prstGeom prst="rect">
            <a:avLst/>
          </a:prstGeo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1884"/>
          <a:stretch>
            <a:fillRect/>
          </a:stretch>
        </p:blipFill>
        <p:spPr>
          <a:xfrm>
            <a:off x="82016" y="1251044"/>
            <a:ext cx="3947514" cy="2842654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1884"/>
          <a:stretch>
            <a:fillRect/>
          </a:stretch>
        </p:blipFill>
        <p:spPr>
          <a:xfrm>
            <a:off x="3432518" y="1212362"/>
            <a:ext cx="3812344" cy="2881335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r="3944"/>
          <a:stretch>
            <a:fillRect/>
          </a:stretch>
        </p:blipFill>
        <p:spPr>
          <a:xfrm>
            <a:off x="6668085" y="1212363"/>
            <a:ext cx="3474721" cy="2881334"/>
          </a:xfrm>
        </p:spPr>
      </p:pic>
    </p:spTree>
    <p:extLst>
      <p:ext uri="{BB962C8B-B14F-4D97-AF65-F5344CB8AC3E}">
        <p14:creationId xmlns:p14="http://schemas.microsoft.com/office/powerpoint/2010/main" val="155566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r="7724"/>
          <a:stretch>
            <a:fillRect/>
          </a:stretch>
        </p:blipFill>
        <p:spPr>
          <a:xfrm>
            <a:off x="2132208" y="1124745"/>
            <a:ext cx="3530155" cy="2231578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E69268-9C8B-4EBF-A9EE-DC5DC2D48DC3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https://www.niokso.bg/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D2D6C5-5E06-49B0-9D3F-A11C204DF62D}"/>
              </a:ext>
            </a:extLst>
          </p:cNvPr>
          <p:cNvCxnSpPr>
            <a:cxnSpLocks/>
          </p:cNvCxnSpPr>
          <p:nvPr/>
        </p:nvCxnSpPr>
        <p:spPr>
          <a:xfrm>
            <a:off x="2181637" y="5004122"/>
            <a:ext cx="25454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29206" y="3933056"/>
            <a:ext cx="259705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A580CB-985D-4076-B45D-4C50A581CFD9}"/>
              </a:ext>
            </a:extLst>
          </p:cNvPr>
          <p:cNvSpPr txBox="1"/>
          <p:nvPr/>
        </p:nvSpPr>
        <p:spPr>
          <a:xfrm>
            <a:off x="2174473" y="4044853"/>
            <a:ext cx="9510241" cy="138499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ГОДИШЕН  ПЛАН ЗА ДЕЙНОСТТА 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НЦПКПС 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ГОДИНА</a:t>
            </a:r>
            <a:br>
              <a:rPr lang="ru-R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Placeholder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1124744"/>
            <a:ext cx="3312368" cy="2232248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" name="Picture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6" b="13656"/>
          <a:stretch>
            <a:fillRect/>
          </a:stretch>
        </p:blipFill>
        <p:spPr>
          <a:xfrm>
            <a:off x="5518348" y="1124744"/>
            <a:ext cx="3528392" cy="2232025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74939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https://www.niokso.bg/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9206" y="3933056"/>
            <a:ext cx="259705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82444" y="332656"/>
            <a:ext cx="5328592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A5FC6"/>
              </a:buClr>
              <a:defRPr/>
            </a:pPr>
            <a:endParaRPr lang="en-US" sz="1800" kern="0" dirty="0">
              <a:solidFill>
                <a:srgbClr val="5556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0A5FC6"/>
              </a:buClr>
              <a:defRPr/>
            </a:pPr>
            <a:endParaRPr lang="en-US" sz="1800" kern="0" dirty="0">
              <a:solidFill>
                <a:srgbClr val="5556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0A5FC6"/>
              </a:buClr>
              <a:defRPr/>
            </a:pPr>
            <a:endParaRPr lang="en-US" sz="1800" kern="0" dirty="0">
              <a:solidFill>
                <a:srgbClr val="5556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0A5FC6"/>
              </a:buClr>
              <a:defRPr/>
            </a:pPr>
            <a:endParaRPr lang="en-US" sz="1800" kern="0" dirty="0">
              <a:solidFill>
                <a:srgbClr val="5556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0A5FC6"/>
              </a:buClr>
              <a:defRPr/>
            </a:pPr>
            <a:r>
              <a:rPr lang="ru-RU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Националният център за повишаване на квалификацията на педагогическите специалисти (</a:t>
            </a:r>
            <a:r>
              <a:rPr lang="ru-RU" sz="1600" b="1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НЦПКПС) е специализирана институция </a:t>
            </a:r>
            <a:r>
              <a:rPr lang="ru-RU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системата на предучилищното и училищно образование</a:t>
            </a:r>
            <a:r>
              <a:rPr lang="en-US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Clr>
                <a:srgbClr val="0A5FC6"/>
              </a:buClr>
              <a:defRPr/>
            </a:pPr>
            <a:endParaRPr lang="ru-RU" sz="1600" kern="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0A5FC6"/>
              </a:buClr>
              <a:defRPr/>
            </a:pPr>
            <a:r>
              <a:rPr lang="ru-RU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Годишният план за дейността на НЦПКПС през 2025 г. е съобразен с </a:t>
            </a:r>
            <a:r>
              <a:rPr lang="ru-RU" sz="1600" b="1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националните цели и приоритети залегнали </a:t>
            </a:r>
            <a:r>
              <a:rPr lang="ru-RU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Националната програма за развитие България 2030; Стратегическа рамка за развитие на образованието, обучението и ученето в Република България (2021 – 2030) и Закона за предучилищното и училищното образование. </a:t>
            </a:r>
          </a:p>
          <a:p>
            <a:pPr lvl="0" algn="just">
              <a:lnSpc>
                <a:spcPct val="150000"/>
              </a:lnSpc>
              <a:buClr>
                <a:srgbClr val="0A5FC6"/>
              </a:buClr>
              <a:defRPr/>
            </a:pPr>
            <a:endParaRPr lang="ru-RU" sz="1800" b="1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0A5FC6"/>
              </a:buClr>
              <a:defRPr/>
            </a:pPr>
            <a:endParaRPr lang="en-US" sz="1800" dirty="0">
              <a:solidFill>
                <a:srgbClr val="7A7B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r="7780"/>
          <a:stretch>
            <a:fillRect/>
          </a:stretch>
        </p:blipFill>
        <p:spPr>
          <a:xfrm>
            <a:off x="1362635" y="1557298"/>
            <a:ext cx="5019809" cy="4135290"/>
          </a:xfrm>
        </p:spPr>
      </p:pic>
    </p:spTree>
    <p:extLst>
      <p:ext uri="{BB962C8B-B14F-4D97-AF65-F5344CB8AC3E}">
        <p14:creationId xmlns:p14="http://schemas.microsoft.com/office/powerpoint/2010/main" val="1577338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https://www.niokso.bg/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9206" y="3933056"/>
            <a:ext cx="259705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10677" y="111984"/>
            <a:ext cx="555882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A5FC6"/>
              </a:buClr>
              <a:defRPr/>
            </a:pPr>
            <a:endParaRPr lang="en-US" sz="1800" b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0A5FC6"/>
              </a:buClr>
              <a:defRPr/>
            </a:pPr>
            <a:endParaRPr lang="en-US" sz="1800" b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buClr>
                <a:srgbClr val="0A5FC6"/>
              </a:buClr>
              <a:defRPr/>
            </a:pPr>
            <a:r>
              <a:rPr lang="ru-RU" sz="2000" b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Годишният план за дейността на НЦПКПС </a:t>
            </a:r>
            <a:endParaRPr lang="en-US" sz="2000" b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buClr>
                <a:srgbClr val="0A5FC6"/>
              </a:buClr>
              <a:defRPr/>
            </a:pP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в съответствие и с:</a:t>
            </a:r>
          </a:p>
          <a:p>
            <a:pPr lvl="0" algn="just">
              <a:buClr>
                <a:srgbClr val="0A5FC6"/>
              </a:buClr>
              <a:defRPr/>
            </a:pPr>
            <a:endParaRPr lang="en-US" sz="2000" b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0A5FC6"/>
              </a:buClr>
              <a:defRPr/>
            </a:pPr>
            <a:endParaRPr lang="ru-RU" sz="1600" b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r>
              <a: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Основните приоритети на МОН </a:t>
            </a:r>
            <a:r>
              <a:rPr lang="ru-RU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областта на продължаващата квалификация и кариерното развитие на педагогическите специалисти;</a:t>
            </a:r>
            <a:endParaRPr lang="en-US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r>
              <a:rPr lang="ru-RU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Приетите </a:t>
            </a:r>
            <a:r>
              <a: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нормативни актове и стратегически документи, </a:t>
            </a:r>
            <a:r>
              <a:rPr lang="ru-RU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насочени към повишаването на квалификацията на педагогическите специалисти, с цел усъвършенстване на професионалните им компетентности и кариерното им развитие.</a:t>
            </a:r>
            <a:endParaRPr lang="en-US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0A5FC6"/>
              </a:buClr>
              <a:defRPr/>
            </a:pPr>
            <a:endParaRPr lang="ru-RU" sz="1800" b="1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3" b="13103"/>
          <a:stretch>
            <a:fillRect/>
          </a:stretch>
        </p:blipFill>
        <p:spPr>
          <a:xfrm>
            <a:off x="1380276" y="1792362"/>
            <a:ext cx="4957772" cy="3755924"/>
          </a:xfrm>
        </p:spPr>
      </p:pic>
    </p:spTree>
    <p:extLst>
      <p:ext uri="{BB962C8B-B14F-4D97-AF65-F5344CB8AC3E}">
        <p14:creationId xmlns:p14="http://schemas.microsoft.com/office/powerpoint/2010/main" val="1609475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24226" y="1337985"/>
            <a:ext cx="5386810" cy="448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0A5FC6"/>
              </a:buClr>
              <a:defRPr/>
            </a:pPr>
            <a:r>
              <a:rPr lang="ru-RU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НЦПКПС разработва </a:t>
            </a: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цялостна система за въвеждаща, поддържаща и надграждаща квалификация </a:t>
            </a:r>
            <a:r>
              <a:rPr lang="ru-RU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педагогическите специалисти, в изпълнение на</a:t>
            </a:r>
            <a:r>
              <a:rPr lang="bg-BG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50000"/>
              </a:lnSpc>
              <a:buClr>
                <a:srgbClr val="0A5FC6"/>
              </a:buClr>
              <a:defRPr/>
            </a:pPr>
            <a:endParaRPr lang="en-US" sz="11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r>
              <a:rPr lang="ru-RU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за предучилищното и училищното образование </a:t>
            </a:r>
            <a:r>
              <a:rPr lang="bg-BG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/ЗПУО/;</a:t>
            </a: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endParaRPr lang="bg-BG" sz="105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r>
              <a:rPr lang="bg-BG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 рамка за развитие на образованието, обучението и ученето в Република България /2021 – 2030/;</a:t>
            </a: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endParaRPr lang="bg-BG" sz="105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r>
              <a:rPr lang="ru-RU" sz="16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Националната програма за развитие България 2030.</a:t>
            </a:r>
          </a:p>
          <a:p>
            <a:pPr lvl="0">
              <a:buClr>
                <a:srgbClr val="0A5FC6"/>
              </a:buClr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/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81465" y="407406"/>
            <a:ext cx="3585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A5FC6"/>
              </a:buClr>
              <a:defRPr/>
            </a:pPr>
            <a:r>
              <a:rPr lang="ru-RU" sz="20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 ЦЕЛ</a:t>
            </a:r>
          </a:p>
          <a:p>
            <a:pPr lvl="0" algn="ctr">
              <a:buClr>
                <a:srgbClr val="0A5FC6"/>
              </a:buClr>
              <a:defRPr/>
            </a:pPr>
            <a:endParaRPr lang="ru-RU" sz="800" b="1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7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06E8CC4D-B985-1F34-4FED-AD203FB2F5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10342"/>
          <a:stretch>
            <a:fillRect/>
          </a:stretch>
        </p:blipFill>
        <p:spPr>
          <a:xfrm>
            <a:off x="1434353" y="1497106"/>
            <a:ext cx="4889873" cy="4240475"/>
          </a:xfrm>
        </p:spPr>
      </p:pic>
    </p:spTree>
    <p:extLst>
      <p:ext uri="{BB962C8B-B14F-4D97-AF65-F5344CB8AC3E}">
        <p14:creationId xmlns:p14="http://schemas.microsoft.com/office/powerpoint/2010/main" val="3357096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19731" y="1085353"/>
            <a:ext cx="56040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Професионално израстване на педагогическите специалисти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чрез осигуряване на адекватна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съответствие с потребностите на образователната система, социалната практика, равнището на професионалната компетентност; 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Утвърждаване професионалната компетентност на учителите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като фактор за </a:t>
            </a:r>
            <a:r>
              <a:rPr lang="bg-BG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обезпечаване на устойчива и творческа среда в системата на предучилищното и училищното образование, с оглед успешното реализиране на процесите на възпитание, социализация и качествено образование на децата и учениците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endParaRPr lang="ru-RU" sz="14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Популяризиране на успешни модели и практики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 качествено обучение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 педагогическите специалисти. Популяризиране и обмен на иновативни педагогически практики;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/>
              <a:defRPr/>
            </a:pPr>
            <a:endParaRPr lang="ru-RU" sz="1400" b="1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/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7748" y="291781"/>
            <a:ext cx="381061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>
                <a:srgbClr val="0A5FC6"/>
              </a:buClr>
              <a:defRPr/>
            </a:pPr>
            <a:r>
              <a:rPr lang="ru-RU" sz="20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СПЕЦИФИЧНИ ЦЕЛИ:</a:t>
            </a:r>
            <a:endParaRPr lang="en-US" sz="20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 b="8102"/>
          <a:stretch>
            <a:fillRect/>
          </a:stretch>
        </p:blipFill>
        <p:spPr>
          <a:xfrm>
            <a:off x="1515035" y="1452282"/>
            <a:ext cx="4704696" cy="4285299"/>
          </a:xfrm>
        </p:spPr>
      </p:pic>
    </p:spTree>
    <p:extLst>
      <p:ext uri="{BB962C8B-B14F-4D97-AF65-F5344CB8AC3E}">
        <p14:creationId xmlns:p14="http://schemas.microsoft.com/office/powerpoint/2010/main" val="2789381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784" y="930185"/>
            <a:ext cx="5296278" cy="5031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lang="en-US" sz="1600" b="1" u="sng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0A5FC6"/>
              </a:buClr>
              <a:defRPr/>
            </a:pPr>
            <a:r>
              <a:rPr lang="ru-RU" sz="1400" b="1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Осигуряване на равни възможности за професионално развитие </a:t>
            </a:r>
            <a:r>
              <a:rPr lang="ru-RU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педагогическите специалисти, чрез включването им в различни форми на въвеждаща, поддържаща и надграждаща квалификация;</a:t>
            </a:r>
            <a:endParaRPr lang="en-US" sz="14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0A5FC6"/>
              </a:buClr>
              <a:defRPr/>
            </a:pPr>
            <a:endParaRPr lang="en-US" sz="14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0A5FC6"/>
              </a:buClr>
              <a:defRPr/>
            </a:pPr>
            <a:r>
              <a:rPr lang="ru-RU" sz="1400" b="1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Развиване и надграждане на ключови професионални компетентности </a:t>
            </a:r>
            <a:r>
              <a:rPr lang="ru-RU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директори, заместник-директори с цел методическа и организационна подкрепа на екипите в образователните институции;</a:t>
            </a:r>
          </a:p>
          <a:p>
            <a:pPr lvl="0" algn="just">
              <a:lnSpc>
                <a:spcPct val="150000"/>
              </a:lnSpc>
              <a:buClr>
                <a:srgbClr val="0A5FC6"/>
              </a:buClr>
              <a:defRPr/>
            </a:pPr>
            <a:endParaRPr lang="en-US" sz="14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Clr>
                <a:srgbClr val="0A5FC6"/>
              </a:buClr>
              <a:defRPr/>
            </a:pPr>
            <a:r>
              <a:rPr lang="ru-RU" sz="1400" b="1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Поддържане на </a:t>
            </a:r>
            <a:r>
              <a:rPr lang="ru-RU" sz="1400" b="1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регистър на преминалите обучение </a:t>
            </a:r>
            <a:r>
              <a:rPr lang="ru-RU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 специалисти, както и на публична база с обучители провеждащи квалификационните курсове</a:t>
            </a:r>
            <a:r>
              <a:rPr lang="en-US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buClr>
                <a:srgbClr val="0A5FC6"/>
              </a:buClr>
              <a:defRPr/>
            </a:pPr>
            <a:r>
              <a:rPr lang="en-US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https://www.niokso.bg/</a:t>
            </a:r>
            <a:r>
              <a:rPr lang="bg-BG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лектори</a:t>
            </a:r>
            <a:endParaRPr lang="ru-RU" sz="14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/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0930" y="275758"/>
            <a:ext cx="374496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>
                <a:srgbClr val="0A5FC6"/>
              </a:buClr>
              <a:defRPr/>
            </a:pPr>
            <a:r>
              <a:rPr lang="ru-RU" sz="20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СПЕЦИФИЧНИ ЦЕЛИ:</a:t>
            </a:r>
            <a:endParaRPr lang="en-US" sz="20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b="8123"/>
          <a:stretch>
            <a:fillRect/>
          </a:stretch>
        </p:blipFill>
        <p:spPr>
          <a:xfrm>
            <a:off x="1559858" y="1524000"/>
            <a:ext cx="4509247" cy="4438140"/>
          </a:xfrm>
        </p:spPr>
      </p:pic>
    </p:spTree>
    <p:extLst>
      <p:ext uri="{BB962C8B-B14F-4D97-AF65-F5344CB8AC3E}">
        <p14:creationId xmlns:p14="http://schemas.microsoft.com/office/powerpoint/2010/main" val="372682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6A148F-A230-5BC0-D0E6-70E0B544A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600" y="671765"/>
            <a:ext cx="6218205" cy="1138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r>
              <a:rPr lang="bg-BG" sz="6598" b="1" spc="600" dirty="0">
                <a:solidFill>
                  <a:srgbClr val="002060"/>
                </a:solidFill>
                <a:latin typeface="Officina KBC" panose="00000400000000000000" pitchFamily="2" charset="-52"/>
                <a:cs typeface="Calibri Light" panose="020F0302020204030204" pitchFamily="34" charset="0"/>
              </a:rPr>
              <a:t>СЪСТЕЗАНИЕ</a:t>
            </a:r>
          </a:p>
        </p:txBody>
      </p:sp>
      <p:pic>
        <p:nvPicPr>
          <p:cNvPr id="13" name="Picture 2" descr="Inhouse Share (Market Share) - Bol.com Leveranciersplatform">
            <a:extLst>
              <a:ext uri="{FF2B5EF4-FFF2-40B4-BE49-F238E27FC236}">
                <a16:creationId xmlns:a16="http://schemas.microsoft.com/office/drawing/2014/main" id="{37157F08-061E-0926-5EB3-E4FD42A5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"/>
            <a:ext cx="12188824" cy="68537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89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2905D8-E04B-B1E0-A4AE-A67A2F11A311}"/>
              </a:ext>
            </a:extLst>
          </p:cNvPr>
          <p:cNvSpPr txBox="1"/>
          <p:nvPr/>
        </p:nvSpPr>
        <p:spPr>
          <a:xfrm>
            <a:off x="6331115" y="918426"/>
            <a:ext cx="5327374" cy="58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50000"/>
              </a:lnSpc>
              <a:buClr>
                <a:srgbClr val="0A5FC6"/>
              </a:buClr>
              <a:buSzTx/>
              <a:buFontTx/>
              <a:buNone/>
              <a:tabLst/>
              <a:defRPr/>
            </a:pPr>
            <a:endParaRPr lang="ru-RU" sz="14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50000"/>
              </a:lnSpc>
              <a:buClr>
                <a:srgbClr val="0A5FC6"/>
              </a:buClr>
              <a:buSzTx/>
              <a:buFontTx/>
              <a:buNone/>
              <a:tabLst/>
              <a:defRPr/>
            </a:pPr>
            <a:r>
              <a:rPr lang="ru-RU" sz="14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ТЕМИ ЗА КВАЛИФИКАЦИЯ НА </a:t>
            </a:r>
          </a:p>
          <a:p>
            <a:pPr marL="0" marR="0" lvl="0" indent="0" algn="ctr" defTabSz="1218987" rtl="0" eaLnBrk="1" fontAlgn="auto" latinLnBrk="0" hangingPunct="1">
              <a:lnSpc>
                <a:spcPct val="150000"/>
              </a:lnSpc>
              <a:buClr>
                <a:srgbClr val="0A5FC6"/>
              </a:buClr>
              <a:buSzTx/>
              <a:buFontTx/>
              <a:buNone/>
              <a:tabLst/>
              <a:defRPr/>
            </a:pPr>
            <a:endParaRPr lang="ru-RU" sz="2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50000"/>
              </a:lnSpc>
              <a:buClr>
                <a:srgbClr val="0A5FC6"/>
              </a:buClr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РЪКОВОДИТЕЛИ НА ОБРАЗОВАТЕЛНИ ИНСТИТУЦИИ</a:t>
            </a:r>
            <a:r>
              <a:rPr kumimoji="0" lang="ru-RU" sz="1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1218987" rtl="0" eaLnBrk="1" fontAlgn="auto" latinLnBrk="0" hangingPunct="1">
              <a:lnSpc>
                <a:spcPct val="150000"/>
              </a:lnSpc>
              <a:buClr>
                <a:srgbClr val="0A5FC6"/>
              </a:buClr>
              <a:buSzTx/>
              <a:buFontTx/>
              <a:buNone/>
              <a:tabLst/>
              <a:defRPr/>
            </a:pPr>
            <a:endParaRPr kumimoji="0" lang="ru-RU" sz="1200" b="1" i="0" u="sng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80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Систематизиран обучителен модул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(модулна програма) за директори“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– новоназначени директори на училища и директори с не повече от 5 г. управленски стаж):</a:t>
            </a: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bg-BG" sz="1400" b="0" i="1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32000" marR="0" lvl="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Стратегическа визия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управление на образователната институция“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- новоназначени директори на училища и директори с не повече от 5 г. управленски стаж);</a:t>
            </a:r>
          </a:p>
          <a:p>
            <a:pPr marL="432000" marR="0" lvl="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2000" marR="0" lvl="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Нормативна подготовка и практически казуси при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провеждане на ДЗИ и НВО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- новоназначени директори на училища и директори с не повече от 5 г. управленски стаж);</a:t>
            </a:r>
          </a:p>
          <a:p>
            <a:pPr algn="just">
              <a:lnSpc>
                <a:spcPct val="150000"/>
              </a:lnSpc>
              <a:defRPr/>
            </a:pPr>
            <a:endParaRPr kumimoji="0" lang="bg-BG" sz="1400" b="0" i="1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F67B0F-5514-C89C-BA90-056970CDBBEF}"/>
              </a:ext>
            </a:extLst>
          </p:cNvPr>
          <p:cNvSpPr txBox="1"/>
          <p:nvPr/>
        </p:nvSpPr>
        <p:spPr>
          <a:xfrm>
            <a:off x="3395599" y="424500"/>
            <a:ext cx="74965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 И ПЕРПЕКТИВИ ПРЕЗ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2025 г. - ДИРЕКТОРИ </a:t>
            </a:r>
          </a:p>
          <a:p>
            <a:pPr marL="0" marR="0" lvl="0" indent="0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600" b="1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C86A67B8-66DA-6720-1FA7-EA0CA897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A0831C82-E7D5-A93F-05F9-2874E7AA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 b="8102"/>
          <a:stretch>
            <a:fillRect/>
          </a:stretch>
        </p:blipFill>
        <p:spPr>
          <a:xfrm>
            <a:off x="1506070" y="1394199"/>
            <a:ext cx="4724400" cy="4836272"/>
          </a:xfrm>
        </p:spPr>
      </p:pic>
    </p:spTree>
    <p:extLst>
      <p:ext uri="{BB962C8B-B14F-4D97-AF65-F5344CB8AC3E}">
        <p14:creationId xmlns:p14="http://schemas.microsoft.com/office/powerpoint/2010/main" val="1197955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00855" y="587786"/>
            <a:ext cx="773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 И ПЕРПЕКТИВИ ПРЕЗ 2025 г. - ДИРЕКТОРИ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r="6996"/>
          <a:stretch>
            <a:fillRect/>
          </a:stretch>
        </p:blipFill>
        <p:spPr>
          <a:xfrm>
            <a:off x="1532441" y="1819836"/>
            <a:ext cx="5217002" cy="4034118"/>
          </a:xfrm>
        </p:spPr>
      </p:pic>
      <p:sp>
        <p:nvSpPr>
          <p:cNvPr id="2" name="TextBox 1"/>
          <p:cNvSpPr txBox="1"/>
          <p:nvPr/>
        </p:nvSpPr>
        <p:spPr>
          <a:xfrm>
            <a:off x="6749443" y="1692229"/>
            <a:ext cx="4767375" cy="45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Нормативна подготовка 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 стартиране на учебната година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- новоназначени директори на училища и директори с не повече от 5 г. управленски стаж);</a:t>
            </a:r>
          </a:p>
          <a:p>
            <a:pPr algn="just">
              <a:lnSpc>
                <a:spcPct val="150000"/>
              </a:lnSpc>
              <a:defRPr/>
            </a:pP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1.4.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Социален диалог 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организационна култура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- новоназначени директори на училища и директори с не повече от 5 г. управленски стаж);</a:t>
            </a:r>
          </a:p>
          <a:p>
            <a:pPr algn="just">
              <a:lnSpc>
                <a:spcPct val="150000"/>
              </a:lnSpc>
              <a:defRPr/>
            </a:pPr>
            <a:endParaRPr kumimoji="0" lang="bg-BG" sz="1400" b="0" i="1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1.5.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 формати за прилагане на системата на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делегираните бюджети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Гъвкаво разпределение на средствата в образователната институция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- новоназначени директори на училища и директори с не повече от 5 г. управленски стаж);</a:t>
            </a: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A73D30A1-587D-208D-9ED1-4BCEA95B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39D79FC2-6B4E-D398-A4E5-E293D0E33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</p:spTree>
    <p:extLst>
      <p:ext uri="{BB962C8B-B14F-4D97-AF65-F5344CB8AC3E}">
        <p14:creationId xmlns:p14="http://schemas.microsoft.com/office/powerpoint/2010/main" val="2798128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800" y="550607"/>
            <a:ext cx="705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 И ПЕРПЕКТИВИ ПРЕЗ 2025 г. - ДИРЕКТОРИ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03854" y="1978642"/>
            <a:ext cx="4792617" cy="39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32000" lvl="0" algn="just">
              <a:lnSpc>
                <a:spcPct val="150000"/>
              </a:lnSpc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1.6.„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Управление на образователната институция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условията на криза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практически обучения“ (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целева група - новоназначени директори на училища и директори с не повече от 5 г. управленски стаж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);</a:t>
            </a:r>
          </a:p>
          <a:p>
            <a:pPr lvl="0" algn="just">
              <a:lnSpc>
                <a:spcPct val="150000"/>
              </a:lnSpc>
            </a:pPr>
            <a:endParaRPr lang="bg-BG" sz="1400" b="1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2000" algn="just">
              <a:lnSpc>
                <a:spcPct val="150000"/>
              </a:lnSpc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1.7. „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Иновативни стратегии и техники за съвременна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позитивна комуникация с медиите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Справяне с конфликтни ситуации и успешното им представяне пред обществеността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(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целева група - новоназначени директори на училища и директори с не повече от 5 г. управленски стаж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);</a:t>
            </a:r>
          </a:p>
          <a:p>
            <a:pPr algn="just">
              <a:lnSpc>
                <a:spcPct val="150000"/>
              </a:lnSpc>
            </a:pPr>
            <a:endParaRPr lang="ru-RU" sz="1400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1BC264B4-8178-BAF7-D856-35BECC27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962E0E88-415C-C642-0D05-1DFA8303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pic>
        <p:nvPicPr>
          <p:cNvPr id="8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13654"/>
          <a:stretch>
            <a:fillRect/>
          </a:stretch>
        </p:blipFill>
        <p:spPr>
          <a:xfrm>
            <a:off x="1317812" y="1676399"/>
            <a:ext cx="5286042" cy="4536141"/>
          </a:xfrm>
        </p:spPr>
      </p:pic>
    </p:spTree>
    <p:extLst>
      <p:ext uri="{BB962C8B-B14F-4D97-AF65-F5344CB8AC3E}">
        <p14:creationId xmlns:p14="http://schemas.microsoft.com/office/powerpoint/2010/main" val="203095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https://www.niokso.bg/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28DBD3-C716-469C-8336-7A63D9FFE893}"/>
              </a:ext>
            </a:extLst>
          </p:cNvPr>
          <p:cNvSpPr txBox="1"/>
          <p:nvPr/>
        </p:nvSpPr>
        <p:spPr>
          <a:xfrm>
            <a:off x="6446066" y="327580"/>
            <a:ext cx="5305332" cy="5766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US" sz="1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ОСЪЩЕСТВЕНИ ДЕЙНОСТИ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 януари - 31 декември 2024 г.</a:t>
            </a:r>
            <a:endParaRPr kumimoji="0" lang="bg-BG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 пъти повече обучени педагогически специалисти                                  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 2024 г., в сравнение с 2019 г.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(3 359-обучени през 2024 г. срещу 681 през 2019 г.).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0A5FC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Продължаващо утвърждаване на НЦПКПС като дигитален център за онлайн квалификации –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посредством собствена платформа за онлайн обучения, с идентична функционалност на обучителните платформи, на водещите университети у нас.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endParaRPr kumimoji="0" lang="bg-BG" sz="1050" b="0" i="0" u="none" strike="noStrike" kern="1200" cap="none" spc="0" normalizeH="0" baseline="0" noProof="0" dirty="0">
              <a:ln>
                <a:noFill/>
              </a:ln>
              <a:solidFill>
                <a:srgbClr val="0A5FC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Продължаващо утвърждаване на НЦПКПС като иновативно аналитично звено -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разработени аналитични материали с емпирична информация от получената обратна връзка от учители и директори, участвали в квалификационните курсове на Центъра през 2024 г.</a:t>
            </a:r>
            <a:endParaRPr kumimoji="0" lang="bg-BG" sz="1600" b="0" i="1" u="none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9" b="10589"/>
          <a:stretch>
            <a:fillRect/>
          </a:stretch>
        </p:blipFill>
        <p:spPr>
          <a:xfrm>
            <a:off x="1255060" y="1568824"/>
            <a:ext cx="5191006" cy="4724399"/>
          </a:xfrm>
        </p:spPr>
      </p:pic>
    </p:spTree>
    <p:extLst>
      <p:ext uri="{BB962C8B-B14F-4D97-AF65-F5344CB8AC3E}">
        <p14:creationId xmlns:p14="http://schemas.microsoft.com/office/powerpoint/2010/main" val="3278461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13FA2-8F71-C75D-123C-4D0CFCC86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03E697-5CC0-037B-8039-52FA1B7AA09F}"/>
              </a:ext>
            </a:extLst>
          </p:cNvPr>
          <p:cNvSpPr txBox="1"/>
          <p:nvPr/>
        </p:nvSpPr>
        <p:spPr>
          <a:xfrm>
            <a:off x="3352800" y="550607"/>
            <a:ext cx="705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 И ПЕРПЕКТИВИ ПРЕЗ 2025 г. - ДИРЕКТОРИ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F63745-7508-EFC6-3C0C-99F99D00C192}"/>
              </a:ext>
            </a:extLst>
          </p:cNvPr>
          <p:cNvSpPr/>
          <p:nvPr/>
        </p:nvSpPr>
        <p:spPr>
          <a:xfrm>
            <a:off x="6603854" y="1817059"/>
            <a:ext cx="4993060" cy="45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Ролята на директора при прилагането на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компетентностния подход 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образователната институция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–директори, заместник-директори на училища и детски градини);</a:t>
            </a:r>
            <a:endParaRPr lang="bg-BG" sz="1400" b="1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2"/>
            </a:pPr>
            <a:endParaRPr kumimoji="0" lang="bg-BG" sz="1400" b="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Лидерски умения 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 резрешаване на конфликти. Съвременни модели за комуникация с родители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– директори, заместник-директори на училища и детски градини);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2"/>
            </a:pP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„Нормативна подготовка и прилагане на </a:t>
            </a:r>
            <a:r>
              <a:rPr lang="bg-BG" sz="1400" b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измененията в ЗПОО</a:t>
            </a: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– директори, заместник-директори на професионални гимназии);</a:t>
            </a:r>
            <a:endParaRPr lang="bg-BG" sz="1400" noProof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2"/>
            </a:pPr>
            <a:endParaRPr kumimoji="0" lang="bg-BG" sz="1400" b="0" i="0" u="none" strike="noStrike" kern="0" cap="none" spc="0" normalizeH="0" baseline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5E0A8A9B-1CA1-27B0-8201-51EB232FA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1ECEE8D2-5853-162F-24C1-5AE2D8EE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7437"/>
          <a:stretch>
            <a:fillRect/>
          </a:stretch>
        </p:blipFill>
        <p:spPr>
          <a:xfrm>
            <a:off x="1452282" y="1960494"/>
            <a:ext cx="4903694" cy="3848635"/>
          </a:xfrm>
        </p:spPr>
      </p:pic>
    </p:spTree>
    <p:extLst>
      <p:ext uri="{BB962C8B-B14F-4D97-AF65-F5344CB8AC3E}">
        <p14:creationId xmlns:p14="http://schemas.microsoft.com/office/powerpoint/2010/main" val="2203559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AB3EA-4035-0E96-7B68-6AFB7B549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6F830BB-C8A7-BCE8-C5F1-12961FCF2AC2}"/>
              </a:ext>
            </a:extLst>
          </p:cNvPr>
          <p:cNvSpPr txBox="1"/>
          <p:nvPr/>
        </p:nvSpPr>
        <p:spPr>
          <a:xfrm>
            <a:off x="3352800" y="550607"/>
            <a:ext cx="705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 И ПЕРПЕКТИВИ ПРЕЗ 2025 г. - ДИРЕКТОРИ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C4B96C-ED29-2909-B4EE-5A4951BBF6B3}"/>
              </a:ext>
            </a:extLst>
          </p:cNvPr>
          <p:cNvSpPr/>
          <p:nvPr/>
        </p:nvSpPr>
        <p:spPr>
          <a:xfrm>
            <a:off x="6880464" y="1957721"/>
            <a:ext cx="4702628" cy="4254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 startAt="5"/>
            </a:pPr>
            <a:r>
              <a:rPr lang="bg-BG" sz="1400" kern="0" noProof="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„Училищно лидерство при въвеждането и прилагането на </a:t>
            </a:r>
            <a:r>
              <a:rPr lang="en-US" sz="1400" b="1" kern="0" noProof="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bg-BG" sz="1400" b="1" kern="0" noProof="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базирано обучение</a:t>
            </a:r>
            <a:r>
              <a:rPr lang="bg-BG" sz="1400" kern="0" noProof="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Създаване на </a:t>
            </a:r>
            <a:r>
              <a:rPr lang="bg-BG" sz="1400" kern="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общност в образователната институция“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– директори, заместник-директори на училища);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5"/>
            </a:pPr>
            <a:endParaRPr kumimoji="0" lang="bg-BG" sz="1400" b="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5"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Социално-емоционално образование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оказване на методическа подкрепа на новоназанчените учители и наставници. Контрол на професионалния стрес при управление на образователната институция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– директори, заместник-директори на училища).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5"/>
            </a:pP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3DEB45A0-0971-542B-A0AD-6D1759BE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859919EC-01D8-16E1-8C3D-61BF1465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pic>
        <p:nvPicPr>
          <p:cNvPr id="9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 b="9058"/>
          <a:stretch>
            <a:fillRect/>
          </a:stretch>
        </p:blipFill>
        <p:spPr>
          <a:xfrm>
            <a:off x="1434353" y="2057587"/>
            <a:ext cx="5342965" cy="3850154"/>
          </a:xfrm>
        </p:spPr>
      </p:pic>
    </p:spTree>
    <p:extLst>
      <p:ext uri="{BB962C8B-B14F-4D97-AF65-F5344CB8AC3E}">
        <p14:creationId xmlns:p14="http://schemas.microsoft.com/office/powerpoint/2010/main" val="2588676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995" y="1267318"/>
            <a:ext cx="5595041" cy="44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 panose="020B0606030504020204" pitchFamily="34" charset="0"/>
              <a:cs typeface="Arial" panose="020B0604020202020204" pitchFamily="34" charset="0"/>
            </a:endParaRPr>
          </a:p>
          <a:p>
            <a:pPr lvl="0" algn="ctr">
              <a:buClr>
                <a:srgbClr val="0A5FC6"/>
              </a:buClr>
              <a:defRPr/>
            </a:pPr>
            <a:r>
              <a:rPr lang="ru-RU" sz="14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ТЕМИ ЗА КВАЛИФИКАЦИЯ НА УЧИТЕЛИ:</a:t>
            </a:r>
          </a:p>
          <a:p>
            <a:pPr lvl="0" algn="ctr">
              <a:buClr>
                <a:srgbClr val="0A5FC6"/>
              </a:buClr>
              <a:defRPr/>
            </a:pPr>
            <a:endParaRPr lang="ru-RU" sz="1400" b="1" u="sng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Clr>
                <a:srgbClr val="0A5FC6"/>
              </a:buClr>
              <a:defRPr/>
            </a:pPr>
            <a:endParaRPr kumimoji="0" lang="ru-RU" sz="14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AutoNum type="arabicPeriod"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Супервизия при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наставничество 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</a:t>
            </a:r>
            <a:r>
              <a:rPr kumimoji="0" lang="bg-BG" sz="1400" i="0" u="none" strike="noStrike" kern="1200" cap="none" spc="0" normalizeH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младите учители</a:t>
            </a:r>
            <a:r>
              <a:rPr kumimoji="0" lang="bg-BG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Приобщаване, професионално израстване и кариерно развитие“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– учители наставници и новоназначени учители);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AutoNum type="arabicPeriod"/>
              <a:tabLst/>
              <a:defRPr/>
            </a:pPr>
            <a:endParaRPr kumimoji="0" lang="bg-BG" sz="1400" b="0" i="1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AutoNum type="arabicPeriod"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„Стратегии и техники за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формиращо оценяване на учениците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контекста на компетентностния подход“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- учители от прогимназиален и гимназиален етап);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AutoNum type="arabicPeriod"/>
              <a:tabLst/>
              <a:defRPr/>
            </a:pPr>
            <a:endParaRPr kumimoji="0" lang="bg-BG" sz="1400" b="0" i="1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AutoNum type="arabicPeriod"/>
              <a:tabLst/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„Компетентностен подход и </a:t>
            </a:r>
            <a:r>
              <a:rPr lang="bg-BG" sz="1400" b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социално-емоционално обучение на учителите</a:t>
            </a: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начален училищен етап“ </a:t>
            </a:r>
            <a:r>
              <a:rPr lang="bg-BG" sz="1400" i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(целева група - учители от начален етап);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/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9084" y="237066"/>
            <a:ext cx="6779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800" b="1" u="sng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 И ПЕРПЕКТИВИ ПРЕЗ 2025 г. - УЧИТЕЛИ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" b="4824"/>
          <a:stretch>
            <a:fillRect/>
          </a:stretch>
        </p:blipFill>
        <p:spPr>
          <a:xfrm>
            <a:off x="1353670" y="1806575"/>
            <a:ext cx="4867836" cy="4218640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67533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89166" y="1221630"/>
            <a:ext cx="5549556" cy="511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lang="ru-RU" sz="1400" b="1" u="sng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4"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„Съвременни методи и подходи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 развитие на логическо, творческо и критично мислене в учениците.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Преход от преподаване на знания към изграждане на ключови компетентности в контекста на компетентностния подход“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- класни ръководители, учители от начален, прогимназиален и гимназиален етап);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4"/>
              <a:tabLst/>
              <a:defRPr/>
            </a:pP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 startAt="4"/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„Интелигентни </a:t>
            </a:r>
            <a:r>
              <a:rPr lang="bg-BG" sz="1400" b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дигитални технологии и киберсигурност </a:t>
            </a: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образованието</a:t>
            </a:r>
            <a:r>
              <a:rPr lang="en-US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400" i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(целева група – учители от прогимназиален и гимназиален етап);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4"/>
              <a:tabLst/>
              <a:defRPr/>
            </a:pP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 startAt="4"/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„Повишаване на </a:t>
            </a:r>
            <a:r>
              <a:rPr lang="bg-BG" sz="1400" b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финансовата и икономическата грамотност </a:t>
            </a: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учениците. Съвременни методи и подходи за кариерно ориентиране и консултиране“ </a:t>
            </a:r>
            <a:r>
              <a:rPr lang="bg-BG" sz="1400" i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(целева група – класни ръководители, учители от прогимназиален и гимназиален етап);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/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3985" y="278970"/>
            <a:ext cx="7373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sz="1800" b="1" u="sng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 И ПЕРПЕКТИВИ ПРЕЗ 2025 г. - УЧИТЕЛИ</a:t>
            </a:r>
          </a:p>
        </p:txBody>
      </p:sp>
      <p:pic>
        <p:nvPicPr>
          <p:cNvPr id="10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 b="8102"/>
          <a:stretch>
            <a:fillRect/>
          </a:stretch>
        </p:blipFill>
        <p:spPr>
          <a:xfrm>
            <a:off x="1335741" y="1620578"/>
            <a:ext cx="4753425" cy="4574033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49434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783" y="1104775"/>
            <a:ext cx="5566977" cy="52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tabLst/>
              <a:defRPr/>
            </a:pPr>
            <a:endParaRPr kumimoji="0" lang="bg-BG" sz="1400" b="0" i="1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„Развитие на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емоционалната интелигентност в ранна детска възраст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Педагогическа подкрепа за изява и изграждане на комуникативни умения в децата в контекста на компетентностния подход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целева група –учители от детски градини);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7"/>
              <a:tabLst/>
              <a:defRPr/>
            </a:pP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 startAt="7"/>
              <a:defRPr/>
            </a:pPr>
            <a:r>
              <a:rPr lang="ru-RU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„Компетентностен подход при изграждането на </a:t>
            </a:r>
            <a:r>
              <a:rPr lang="ru-RU" sz="1400" b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приобщаваща образователна среда</a:t>
            </a:r>
            <a:r>
              <a:rPr lang="ru-RU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предучилищното образование. Методи и подходи за работа с деца в риск“</a:t>
            </a: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400" i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(целева група - учители от детски градини).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7"/>
              <a:tabLst/>
              <a:defRPr/>
            </a:pPr>
            <a:endParaRPr kumimoji="0" lang="bg-BG" sz="1400" b="0" i="1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 startAt="7"/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„Развитие на умения на </a:t>
            </a:r>
            <a:r>
              <a:rPr lang="bg-BG" sz="1400" b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училищните психолози </a:t>
            </a: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индивидуален и групов консултативен процес в посока себерефлексия и чувствителност при кризисни ситуации. Професионални стандарти, граници и етични принципи“ </a:t>
            </a:r>
            <a:r>
              <a:rPr lang="bg-BG" sz="1400" i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(целева група – училищни психолози);</a:t>
            </a:r>
            <a:endParaRPr kumimoji="0" lang="bg-BG" sz="1400" b="1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/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4226" y="234088"/>
            <a:ext cx="6894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sz="1800" b="1" u="sng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 И ПЕРПЕКТИВИ ПРЕЗ 2025 г. - УЧИТЕЛИ</a:t>
            </a:r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" b="8122"/>
          <a:stretch>
            <a:fillRect/>
          </a:stretch>
        </p:blipFill>
        <p:spPr>
          <a:xfrm>
            <a:off x="1434352" y="1696283"/>
            <a:ext cx="4794431" cy="4121811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5330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057101-678C-ED95-4553-FA007A4DDB54}"/>
              </a:ext>
            </a:extLst>
          </p:cNvPr>
          <p:cNvSpPr/>
          <p:nvPr/>
        </p:nvSpPr>
        <p:spPr>
          <a:xfrm>
            <a:off x="3409783" y="242786"/>
            <a:ext cx="80381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A5FC6"/>
              </a:buClr>
              <a:defRPr/>
            </a:pPr>
            <a:endParaRPr lang="ru-RU" sz="1600" b="1" u="sng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ВЪЗМОЖНОСТИ И ПЕРПЕКТИВИ ПРЕЗ 2025 г. - УЧИТЕЛИ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F38222-195E-6320-4DC2-B8572999AC56}"/>
              </a:ext>
            </a:extLst>
          </p:cNvPr>
          <p:cNvSpPr txBox="1"/>
          <p:nvPr/>
        </p:nvSpPr>
        <p:spPr>
          <a:xfrm>
            <a:off x="6826672" y="1381545"/>
            <a:ext cx="4884364" cy="53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7A7B7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7A7B7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AutoNum type="arabicPeriod" startAt="10"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„Компетентностен подход и модели на поведение за социално-психологическа подкрепа на учители и ученици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условията на криза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bg-BG" sz="1400" b="0" i="1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(целева група – учители от начален, прогимназиален и гимназиален етап);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AutoNum type="arabicPeriod" startAt="10"/>
              <a:tabLst/>
              <a:defRPr/>
            </a:pP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0A5FC6"/>
              </a:buClr>
              <a:buFontTx/>
              <a:buAutoNum type="arabicPeriod" startAt="10"/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Въвеждане и прилагане на </a:t>
            </a:r>
            <a:r>
              <a:rPr kumimoji="0" lang="bg-BG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проектно-базиран метод в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STEM</a:t>
            </a:r>
            <a:r>
              <a:rPr lang="ru-RU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ru-RU" sz="1400" i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(целева група – учители от прогимназиален и гимназиален етап</a:t>
            </a:r>
            <a:r>
              <a:rPr lang="ru-RU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1400" i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buClr>
                <a:srgbClr val="0A5FC6"/>
              </a:buClr>
              <a:buFontTx/>
              <a:buAutoNum type="arabicPeriod" startAt="10"/>
              <a:defRPr/>
            </a:pP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0A5FC6"/>
              </a:buClr>
              <a:buFontTx/>
              <a:buAutoNum type="arabicPeriod" startAt="10"/>
              <a:defRPr/>
            </a:pP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„Компетентностен подход при организацията на </a:t>
            </a:r>
            <a:r>
              <a:rPr lang="bg-BG" sz="1400" b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дуалното обучение</a:t>
            </a:r>
            <a:r>
              <a:rPr lang="bg-BG" sz="140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Ролята на учителите по професионална подготовка“ </a:t>
            </a:r>
            <a:r>
              <a:rPr lang="bg-BG" sz="1400" i="1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(целева група – учители по професионална подготовка).</a:t>
            </a:r>
          </a:p>
          <a:p>
            <a:pPr marR="0" lvl="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tabLst/>
              <a:defRPr/>
            </a:pPr>
            <a:endParaRPr lang="bg-BG" sz="1400" i="1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A8ABB947-7A91-6DD7-0484-05D5F690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64946015-C276-F476-3BF3-684A39D0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3" b="6933"/>
          <a:stretch>
            <a:fillRect/>
          </a:stretch>
        </p:blipFill>
        <p:spPr>
          <a:xfrm>
            <a:off x="1344706" y="1999129"/>
            <a:ext cx="5481966" cy="4096871"/>
          </a:xfrm>
        </p:spPr>
      </p:pic>
    </p:spTree>
    <p:extLst>
      <p:ext uri="{BB962C8B-B14F-4D97-AF65-F5344CB8AC3E}">
        <p14:creationId xmlns:p14="http://schemas.microsoft.com/office/powerpoint/2010/main" val="2947970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 descr="A person and children looking at a globe&#10;&#10;Description automatically generated">
            <a:extLst>
              <a:ext uri="{FF2B5EF4-FFF2-40B4-BE49-F238E27FC236}">
                <a16:creationId xmlns:a16="http://schemas.microsoft.com/office/drawing/2014/main" id="{98EDDE25-6F5A-0862-BA8E-B79576EE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" b="3243"/>
          <a:stretch>
            <a:fillRect/>
          </a:stretch>
        </p:blipFill>
        <p:spPr>
          <a:xfrm>
            <a:off x="476125" y="880616"/>
            <a:ext cx="5445464" cy="4887444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82AF44-268B-D621-5682-98BB1FA5B583}"/>
              </a:ext>
            </a:extLst>
          </p:cNvPr>
          <p:cNvSpPr txBox="1"/>
          <p:nvPr/>
        </p:nvSpPr>
        <p:spPr>
          <a:xfrm>
            <a:off x="6267237" y="1155260"/>
            <a:ext cx="55073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Компетентностен подход и модели на поведение,</a:t>
            </a:r>
            <a:r>
              <a:rPr kumimoji="0" lang="ru-RU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 социално-психологическа подкрепа на ученици и учители, в условията на криза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3540C-41B3-8293-3DC2-80902B034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82" y="4318157"/>
            <a:ext cx="2769725" cy="15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69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26594" y="550607"/>
            <a:ext cx="7925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ЗА СОЦИОЛНО-ПСИХОЛОГИЧЕСКА ПОДКРЕПА</a:t>
            </a:r>
          </a:p>
          <a:p>
            <a:pPr lvl="0" algn="ctr">
              <a:defRPr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 ОБУЧЕНИЯ 2024 г.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03576" y="1978642"/>
            <a:ext cx="5192895" cy="4016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32000" lvl="0" algn="just">
              <a:lnSpc>
                <a:spcPct val="150000"/>
              </a:lnSpc>
              <a:defRPr/>
            </a:pPr>
            <a:endParaRPr lang="ru-RU" sz="1400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2000" lvl="0" algn="just">
              <a:lnSpc>
                <a:spcPct val="150000"/>
              </a:lnSpc>
              <a:defRPr/>
            </a:pPr>
            <a:endParaRPr lang="ru-RU" sz="1400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2000" lvl="0" algn="just">
              <a:lnSpc>
                <a:spcPct val="150000"/>
              </a:lnSpc>
              <a:defRPr/>
            </a:pPr>
            <a:r>
              <a:rPr lang="ru-RU" sz="1400" kern="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b="1" kern="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за социално-психологическа подкрепа </a:t>
            </a:r>
            <a:r>
              <a:rPr lang="ru-RU" sz="1400" kern="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ученици и учители, в условията на криза – МОН;</a:t>
            </a:r>
          </a:p>
          <a:p>
            <a:pPr marL="432000" lvl="0" algn="just">
              <a:lnSpc>
                <a:spcPct val="150000"/>
              </a:lnSpc>
              <a:defRPr/>
            </a:pPr>
            <a:endParaRPr lang="ru-RU" sz="1400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2000" lvl="0" algn="just">
              <a:lnSpc>
                <a:spcPct val="150000"/>
              </a:lnSpc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Осъществени обучения:</a:t>
            </a:r>
          </a:p>
          <a:p>
            <a:pPr marL="717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400" kern="0" noProof="0" dirty="0">
                <a:solidFill>
                  <a:srgbClr val="0A5F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08.10. - 17.10.2024 г. – </a:t>
            </a:r>
            <a:r>
              <a:rPr lang="ru-RU" sz="1400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 начални учители </a:t>
            </a:r>
            <a:r>
              <a:rPr lang="ru-RU" sz="1400" kern="0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132 населени места;</a:t>
            </a:r>
          </a:p>
          <a:p>
            <a:pPr marL="717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22.10. – 21.11.2024 г. – </a:t>
            </a:r>
            <a:r>
              <a:rPr lang="ru-RU" sz="1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 директори </a:t>
            </a:r>
            <a:r>
              <a:rPr lang="ru-RU" sz="1400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образователни институции</a:t>
            </a:r>
            <a:r>
              <a:rPr lang="ru-RU" sz="1400" kern="0" noProof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119 населени места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7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kern="0" dirty="0">
              <a:solidFill>
                <a:srgbClr val="0A5F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4">
            <a:extLst>
              <a:ext uri="{FF2B5EF4-FFF2-40B4-BE49-F238E27FC236}">
                <a16:creationId xmlns:a16="http://schemas.microsoft.com/office/drawing/2014/main" id="{1BC264B4-8178-BAF7-D856-35BECC27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962E0E88-415C-C642-0D05-1DFA8303F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" b="1067"/>
          <a:stretch>
            <a:fillRect/>
          </a:stretch>
        </p:blipFill>
        <p:spPr>
          <a:xfrm>
            <a:off x="1522859" y="2391014"/>
            <a:ext cx="4966447" cy="3693319"/>
          </a:xfrm>
        </p:spPr>
      </p:pic>
    </p:spTree>
    <p:extLst>
      <p:ext uri="{BB962C8B-B14F-4D97-AF65-F5344CB8AC3E}">
        <p14:creationId xmlns:p14="http://schemas.microsoft.com/office/powerpoint/2010/main" val="81391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9A1E71-192C-EAA7-21A6-3F4C00B3A439}"/>
              </a:ext>
            </a:extLst>
          </p:cNvPr>
          <p:cNvSpPr/>
          <p:nvPr/>
        </p:nvSpPr>
        <p:spPr>
          <a:xfrm>
            <a:off x="122664" y="3339351"/>
            <a:ext cx="6028044" cy="327508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586FD-0C22-E79D-C46A-6A984160BFBA}"/>
              </a:ext>
            </a:extLst>
          </p:cNvPr>
          <p:cNvSpPr/>
          <p:nvPr/>
        </p:nvSpPr>
        <p:spPr>
          <a:xfrm>
            <a:off x="6256124" y="3339351"/>
            <a:ext cx="5859441" cy="327508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5DDE2955-6740-ECB9-A2B9-78F197D555BF}"/>
              </a:ext>
            </a:extLst>
          </p:cNvPr>
          <p:cNvSpPr/>
          <p:nvPr/>
        </p:nvSpPr>
        <p:spPr>
          <a:xfrm>
            <a:off x="39029" y="8061"/>
            <a:ext cx="12110766" cy="1306658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Методика за социално-психологическа подкрепа на ученици и учители, </a:t>
            </a:r>
          </a:p>
          <a:p>
            <a:pPr algn="ctr"/>
            <a:r>
              <a:rPr kumimoji="0" lang="ru-RU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условията на криза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C9E595-7544-5C61-82EC-4C59A323927B}"/>
              </a:ext>
            </a:extLst>
          </p:cNvPr>
          <p:cNvSpPr/>
          <p:nvPr/>
        </p:nvSpPr>
        <p:spPr>
          <a:xfrm>
            <a:off x="2063776" y="1385530"/>
            <a:ext cx="8173863" cy="5316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08.10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.2024</a:t>
            </a:r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21.11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.2024</a:t>
            </a:r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FE92C9-B6D7-CE21-9656-05EC150EDBB6}"/>
              </a:ext>
            </a:extLst>
          </p:cNvPr>
          <p:cNvSpPr/>
          <p:nvPr/>
        </p:nvSpPr>
        <p:spPr>
          <a:xfrm>
            <a:off x="3653788" y="2582140"/>
            <a:ext cx="4986195" cy="405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 населени места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CAFC90-839B-7822-88B9-209250CF68CE}"/>
              </a:ext>
            </a:extLst>
          </p:cNvPr>
          <p:cNvSpPr/>
          <p:nvPr/>
        </p:nvSpPr>
        <p:spPr>
          <a:xfrm>
            <a:off x="3179599" y="2039122"/>
            <a:ext cx="6016197" cy="405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 специалисти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13CED1-5BA7-500E-6BA1-AC14FAF49FCE}"/>
              </a:ext>
            </a:extLst>
          </p:cNvPr>
          <p:cNvSpPr/>
          <p:nvPr/>
        </p:nvSpPr>
        <p:spPr>
          <a:xfrm>
            <a:off x="488272" y="3533979"/>
            <a:ext cx="5076187" cy="488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Отговори ли обучението на очакванията Ви?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9498F1-041A-DA07-0F3F-3E8BA96835E8}"/>
              </a:ext>
            </a:extLst>
          </p:cNvPr>
          <p:cNvSpPr/>
          <p:nvPr/>
        </p:nvSpPr>
        <p:spPr>
          <a:xfrm>
            <a:off x="6407205" y="3523148"/>
            <a:ext cx="5569205" cy="488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Подходящи ли бяха методиката, формата и продължителността на обучението?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1540A-1275-5FF8-E2BE-72E93FDF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87" y="4217336"/>
            <a:ext cx="5012271" cy="2187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56892-31D0-B086-96C3-8E931B567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771" y="4195673"/>
            <a:ext cx="4932049" cy="23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28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9A1E71-192C-EAA7-21A6-3F4C00B3A439}"/>
              </a:ext>
            </a:extLst>
          </p:cNvPr>
          <p:cNvSpPr/>
          <p:nvPr/>
        </p:nvSpPr>
        <p:spPr>
          <a:xfrm>
            <a:off x="88433" y="2815244"/>
            <a:ext cx="6028044" cy="327508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586FD-0C22-E79D-C46A-6A984160BFBA}"/>
              </a:ext>
            </a:extLst>
          </p:cNvPr>
          <p:cNvSpPr/>
          <p:nvPr/>
        </p:nvSpPr>
        <p:spPr>
          <a:xfrm>
            <a:off x="6221893" y="2815244"/>
            <a:ext cx="5859441" cy="327508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5DDE2955-6740-ECB9-A2B9-78F197D555BF}"/>
              </a:ext>
            </a:extLst>
          </p:cNvPr>
          <p:cNvSpPr/>
          <p:nvPr/>
        </p:nvSpPr>
        <p:spPr>
          <a:xfrm>
            <a:off x="39029" y="8061"/>
            <a:ext cx="12110766" cy="1306658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Методика за социално-психологическа подкрепа на ученици и учители, </a:t>
            </a:r>
          </a:p>
          <a:p>
            <a:pPr algn="ctr"/>
            <a:r>
              <a:rPr kumimoji="0" lang="ru-RU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условията на криза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6BAD58-C466-4F2F-9808-EC2FD4421C8E}"/>
              </a:ext>
            </a:extLst>
          </p:cNvPr>
          <p:cNvSpPr/>
          <p:nvPr/>
        </p:nvSpPr>
        <p:spPr>
          <a:xfrm>
            <a:off x="373429" y="2979381"/>
            <a:ext cx="5076187" cy="488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Приложими ли са придобитите знания и умения в работата Ви?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809B6-11B2-B0C8-779D-422B39F87D02}"/>
              </a:ext>
            </a:extLst>
          </p:cNvPr>
          <p:cNvSpPr/>
          <p:nvPr/>
        </p:nvSpPr>
        <p:spPr>
          <a:xfrm>
            <a:off x="6613519" y="2904893"/>
            <a:ext cx="5076187" cy="488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Беше ли смислено и полезно обучението като цяло?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D78F4E-BC8D-9108-5510-CC061DA7D1F8}"/>
              </a:ext>
            </a:extLst>
          </p:cNvPr>
          <p:cNvSpPr/>
          <p:nvPr/>
        </p:nvSpPr>
        <p:spPr>
          <a:xfrm>
            <a:off x="3687983" y="2017167"/>
            <a:ext cx="4986195" cy="405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 населени места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8FD082-45C7-8C9A-7E3C-6F73EB8E3A16}"/>
              </a:ext>
            </a:extLst>
          </p:cNvPr>
          <p:cNvSpPr/>
          <p:nvPr/>
        </p:nvSpPr>
        <p:spPr>
          <a:xfrm>
            <a:off x="3213794" y="1474149"/>
            <a:ext cx="6016197" cy="405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402 педагогически специалисти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14412-1F54-0A6E-8C38-477D391A1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59" y="3632246"/>
            <a:ext cx="5130857" cy="2347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CECD5-B155-9123-B582-4355F71A3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495" y="3632246"/>
            <a:ext cx="4726992" cy="22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13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https://www.niokso.bg/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28DBD3-C716-469C-8336-7A63D9FFE893}"/>
              </a:ext>
            </a:extLst>
          </p:cNvPr>
          <p:cNvSpPr txBox="1"/>
          <p:nvPr/>
        </p:nvSpPr>
        <p:spPr>
          <a:xfrm>
            <a:off x="333771" y="276802"/>
            <a:ext cx="11409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sz="2000" b="1" dirty="0">
                <a:solidFill>
                  <a:srgbClr val="0A5FC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НАЦИОНАЛЕН ЦЕНТЪР ЗА</a:t>
            </a:r>
          </a:p>
          <a:p>
            <a:pPr lvl="0" algn="ctr"/>
            <a:r>
              <a:rPr lang="bg-BG" sz="2000" b="1" dirty="0">
                <a:solidFill>
                  <a:srgbClr val="0A5FC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ПОВИШАВАНЕ НА КВАЛИФИКАЦИЯТА</a:t>
            </a:r>
          </a:p>
          <a:p>
            <a:pPr lvl="0" algn="ctr"/>
            <a:r>
              <a:rPr lang="bg-BG" sz="2000" b="1" dirty="0">
                <a:solidFill>
                  <a:srgbClr val="0A5FC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 ПЕДАГОГИЧЕСКИТЕ СПЕЦИАЛИСТИ</a:t>
            </a:r>
            <a:endParaRPr lang="bg-BG" sz="2000" b="1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9206" y="3933056"/>
            <a:ext cx="259705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247789"/>
              </p:ext>
            </p:extLst>
          </p:nvPr>
        </p:nvGraphicFramePr>
        <p:xfrm>
          <a:off x="2835105" y="1572289"/>
          <a:ext cx="8424938" cy="468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9">
                  <a:extLst>
                    <a:ext uri="{9D8B030D-6E8A-4147-A177-3AD203B41FA5}">
                      <a16:colId xmlns:a16="http://schemas.microsoft.com/office/drawing/2014/main" val="867706005"/>
                    </a:ext>
                  </a:extLst>
                </a:gridCol>
                <a:gridCol w="4212469">
                  <a:extLst>
                    <a:ext uri="{9D8B030D-6E8A-4147-A177-3AD203B41FA5}">
                      <a16:colId xmlns:a16="http://schemas.microsoft.com/office/drawing/2014/main" val="4234261713"/>
                    </a:ext>
                  </a:extLst>
                </a:gridCol>
              </a:tblGrid>
              <a:tr h="446938"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82283"/>
                  </a:ext>
                </a:extLst>
              </a:tr>
              <a:tr h="841530">
                <a:tc>
                  <a:txBody>
                    <a:bodyPr/>
                    <a:lstStyle/>
                    <a:p>
                      <a:pPr algn="l"/>
                      <a:r>
                        <a:rPr lang="bg-BG" sz="16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</a:t>
                      </a:r>
                      <a:r>
                        <a:rPr lang="bg-BG" sz="1600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едагогически специалисти обучени по  НП „Квалификация“ </a:t>
                      </a:r>
                      <a:r>
                        <a:rPr lang="bg-BG" sz="1600" b="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681</a:t>
                      </a:r>
                      <a:endParaRPr lang="bg-BG" sz="16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bg-BG" sz="1600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bg-BG" sz="1600" b="1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 педагогически специалисти </a:t>
                      </a:r>
                      <a:r>
                        <a:rPr lang="bg-BG" sz="1600" b="1" baseline="0" dirty="0">
                          <a:solidFill>
                            <a:srgbClr val="0A5FC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 </a:t>
                      </a:r>
                    </a:p>
                    <a:p>
                      <a:r>
                        <a:rPr lang="bg-BG" sz="16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3 359 </a:t>
                      </a:r>
                      <a:r>
                        <a:rPr lang="bg-BG" sz="1600" b="0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учители и директори.</a:t>
                      </a:r>
                      <a:endParaRPr lang="bg-BG" sz="1600" b="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780070"/>
                  </a:ext>
                </a:extLst>
              </a:tr>
              <a:tr h="1582994">
                <a:tc>
                  <a:txBody>
                    <a:bodyPr/>
                    <a:lstStyle/>
                    <a:p>
                      <a:endParaRPr lang="bg-BG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bg-BG" sz="16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bg-BG" sz="1600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6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Продължаващо утвърждаване на НЦПКПС </a:t>
                      </a:r>
                      <a:r>
                        <a:rPr lang="bg-BG" sz="1600" b="1" dirty="0">
                          <a:solidFill>
                            <a:srgbClr val="0A5FC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като </a:t>
                      </a:r>
                      <a:r>
                        <a:rPr lang="bg-BG" sz="1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дигитален център за онлайн квалификации</a:t>
                      </a:r>
                      <a:r>
                        <a:rPr lang="bg-BG" sz="16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60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посредством собствена платформа за онлайн обучения, с идентична функционалност на обучителните платформи, на водещите университети у нас.</a:t>
                      </a:r>
                      <a:endParaRPr lang="bg-BG" sz="16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029535"/>
                  </a:ext>
                </a:extLst>
              </a:tr>
              <a:tr h="1757958">
                <a:tc>
                  <a:txBody>
                    <a:bodyPr/>
                    <a:lstStyle/>
                    <a:p>
                      <a:endParaRPr lang="bg-BG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Clr>
                          <a:schemeClr val="accent1"/>
                        </a:buClr>
                        <a:defRPr/>
                      </a:pPr>
                      <a:r>
                        <a:rPr lang="bg-BG" sz="16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bg-BG" sz="16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Продължаващо утвърждаване на НЦПКПС </a:t>
                      </a:r>
                      <a:r>
                        <a:rPr lang="bg-BG" sz="1600" b="1" dirty="0">
                          <a:solidFill>
                            <a:srgbClr val="0A5FC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като </a:t>
                      </a:r>
                      <a:r>
                        <a:rPr lang="bg-BG" sz="1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иновативно аналитично звено</a:t>
                      </a:r>
                      <a:r>
                        <a:rPr lang="bg-BG" sz="16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60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разработени аналитични материали с емпирична информация от получената обратна връзка от учители и директори, участвали в квалификационните курсове на Центъра през 2024 г</a:t>
                      </a:r>
                      <a:r>
                        <a:rPr lang="bg-BG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600" b="1" kern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46718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6" y="429745"/>
            <a:ext cx="1736366" cy="9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97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9A1E71-192C-EAA7-21A6-3F4C00B3A439}"/>
              </a:ext>
            </a:extLst>
          </p:cNvPr>
          <p:cNvSpPr/>
          <p:nvPr/>
        </p:nvSpPr>
        <p:spPr>
          <a:xfrm>
            <a:off x="88433" y="2835918"/>
            <a:ext cx="6028044" cy="37292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586FD-0C22-E79D-C46A-6A984160BFBA}"/>
              </a:ext>
            </a:extLst>
          </p:cNvPr>
          <p:cNvSpPr/>
          <p:nvPr/>
        </p:nvSpPr>
        <p:spPr>
          <a:xfrm>
            <a:off x="6221893" y="2835918"/>
            <a:ext cx="5859441" cy="372926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5DDE2955-6740-ECB9-A2B9-78F197D555BF}"/>
              </a:ext>
            </a:extLst>
          </p:cNvPr>
          <p:cNvSpPr/>
          <p:nvPr/>
        </p:nvSpPr>
        <p:spPr>
          <a:xfrm>
            <a:off x="39029" y="8061"/>
            <a:ext cx="12110766" cy="1306658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Методика за социално-психологическа подкрепа на ученици и учители, </a:t>
            </a:r>
          </a:p>
          <a:p>
            <a:pPr algn="ctr"/>
            <a:r>
              <a:rPr kumimoji="0" lang="ru-RU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условията на криза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6BAD58-C466-4F2F-9808-EC2FD4421C8E}"/>
              </a:ext>
            </a:extLst>
          </p:cNvPr>
          <p:cNvSpPr/>
          <p:nvPr/>
        </p:nvSpPr>
        <p:spPr>
          <a:xfrm>
            <a:off x="373429" y="2925567"/>
            <a:ext cx="5076187" cy="875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Обучението мотивиращо ли е за Вашето професионално развитие?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809B6-11B2-B0C8-779D-422B39F87D02}"/>
              </a:ext>
            </a:extLst>
          </p:cNvPr>
          <p:cNvSpPr/>
          <p:nvPr/>
        </p:nvSpPr>
        <p:spPr>
          <a:xfrm>
            <a:off x="6613519" y="2925567"/>
            <a:ext cx="5076187" cy="875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Добра ли беше организацията, координацията и информационното осигуряване на обучението?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C5902A-0D45-8498-1ED4-F3BE23FD4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631" y="3868701"/>
            <a:ext cx="4791075" cy="24860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2379D6-A8D4-85A5-038F-ACF271C21522}"/>
              </a:ext>
            </a:extLst>
          </p:cNvPr>
          <p:cNvSpPr/>
          <p:nvPr/>
        </p:nvSpPr>
        <p:spPr>
          <a:xfrm>
            <a:off x="3687983" y="2017167"/>
            <a:ext cx="4986195" cy="405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 населени места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AE8D1D-1DD9-0E22-48F7-A05058746775}"/>
              </a:ext>
            </a:extLst>
          </p:cNvPr>
          <p:cNvSpPr/>
          <p:nvPr/>
        </p:nvSpPr>
        <p:spPr>
          <a:xfrm>
            <a:off x="3213794" y="1474149"/>
            <a:ext cx="6016197" cy="405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402 педагогически специалисти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AE73F-0799-50C9-9BC7-AF31BE154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29" y="3890320"/>
            <a:ext cx="5634565" cy="257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99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6A148F-A230-5BC0-D0E6-70E0B544A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600" y="671765"/>
            <a:ext cx="6218205" cy="1138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r>
              <a:rPr lang="bg-BG" sz="6598" b="1" spc="600" dirty="0">
                <a:solidFill>
                  <a:srgbClr val="002060"/>
                </a:solidFill>
                <a:latin typeface="Officina KBC" panose="00000400000000000000" pitchFamily="2" charset="-52"/>
                <a:cs typeface="Calibri Light" panose="020F0302020204030204" pitchFamily="34" charset="0"/>
              </a:rPr>
              <a:t>СЪСТЕЗАНИЕ</a:t>
            </a:r>
          </a:p>
        </p:txBody>
      </p:sp>
      <p:pic>
        <p:nvPicPr>
          <p:cNvPr id="13" name="Picture 2" descr="Inhouse Share (Market Share) - Bol.com Leveranciersplatform">
            <a:extLst>
              <a:ext uri="{FF2B5EF4-FFF2-40B4-BE49-F238E27FC236}">
                <a16:creationId xmlns:a16="http://schemas.microsoft.com/office/drawing/2014/main" id="{37157F08-061E-0926-5EB3-E4FD42A5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4" cy="68537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05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82AF44-268B-D621-5682-98BB1FA5B583}"/>
              </a:ext>
            </a:extLst>
          </p:cNvPr>
          <p:cNvSpPr txBox="1"/>
          <p:nvPr/>
        </p:nvSpPr>
        <p:spPr>
          <a:xfrm>
            <a:off x="5730176" y="1544173"/>
            <a:ext cx="62596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5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УЧИТЕЛИ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5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5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БЪДЕЩЕТО</a:t>
            </a:r>
            <a:endParaRPr kumimoji="0" lang="ru-RU" sz="5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ontent Placeholder 7" descr="A person holding a light bulb&#10;&#10;Description automatically generated">
            <a:extLst>
              <a:ext uri="{FF2B5EF4-FFF2-40B4-BE49-F238E27FC236}">
                <a16:creationId xmlns:a16="http://schemas.microsoft.com/office/drawing/2014/main" id="{DA717CB5-387E-73B2-972F-62689B4C4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0253" y="1277109"/>
            <a:ext cx="4991156" cy="4257162"/>
          </a:xfrm>
          <a:effectLst>
            <a:softEdge rad="12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D3540C-41B3-8293-3DC2-80902B034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04" y="4465841"/>
            <a:ext cx="1793572" cy="101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68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1" descr="A group of students raising their hands in a classroom&#10;&#10;Description automatically generated">
            <a:extLst>
              <a:ext uri="{FF2B5EF4-FFF2-40B4-BE49-F238E27FC236}">
                <a16:creationId xmlns:a16="http://schemas.microsoft.com/office/drawing/2014/main" id="{0C1B191B-FD31-A58C-5E57-8F969CB27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" b="493"/>
          <a:stretch>
            <a:fillRect/>
          </a:stretch>
        </p:blipFill>
        <p:spPr>
          <a:xfrm>
            <a:off x="-102742" y="0"/>
            <a:ext cx="1229156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7D68ED-57E8-7485-44AF-E30146369345}"/>
              </a:ext>
            </a:extLst>
          </p:cNvPr>
          <p:cNvSpPr/>
          <p:nvPr/>
        </p:nvSpPr>
        <p:spPr>
          <a:xfrm>
            <a:off x="2569167" y="90851"/>
            <a:ext cx="2778407" cy="1593502"/>
          </a:xfrm>
          <a:prstGeom prst="rect">
            <a:avLst/>
          </a:prstGeom>
          <a:solidFill>
            <a:srgbClr val="0A5FC6"/>
          </a:solidFill>
          <a:ln w="158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39700" h="139700" prst="divo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Реформа на учебните програми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DC794A-1545-11D4-F04A-76A91BAE59DE}"/>
              </a:ext>
            </a:extLst>
          </p:cNvPr>
          <p:cNvSpPr/>
          <p:nvPr/>
        </p:nvSpPr>
        <p:spPr>
          <a:xfrm>
            <a:off x="5632499" y="90851"/>
            <a:ext cx="2778407" cy="1593502"/>
          </a:xfrm>
          <a:prstGeom prst="rect">
            <a:avLst/>
          </a:prstGeom>
          <a:solidFill>
            <a:srgbClr val="0A5FC6"/>
          </a:solidFill>
          <a:ln w="158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39700" h="139700" prst="divot"/>
          </a:sp3d>
        </p:spPr>
        <p:txBody>
          <a:bodyPr rtlCol="0" anchor="ctr"/>
          <a:lstStyle/>
          <a:p>
            <a:pPr algn="ctr" defTabSz="457200"/>
            <a:r>
              <a:rPr lang="bg-BG" sz="2800" kern="0" dirty="0">
                <a:solidFill>
                  <a:prstClr val="white"/>
                </a:solidFill>
                <a:latin typeface="Aptos" panose="020B0004020202020204" pitchFamily="34" charset="0"/>
              </a:rPr>
              <a:t>Промяна на начина на оценяване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A7879C-C293-C9DC-0060-1485B2692664}"/>
              </a:ext>
            </a:extLst>
          </p:cNvPr>
          <p:cNvSpPr/>
          <p:nvPr/>
        </p:nvSpPr>
        <p:spPr>
          <a:xfrm>
            <a:off x="8623912" y="90851"/>
            <a:ext cx="2778407" cy="1593502"/>
          </a:xfrm>
          <a:prstGeom prst="rect">
            <a:avLst/>
          </a:prstGeom>
          <a:solidFill>
            <a:srgbClr val="0A5FC6"/>
          </a:solidFill>
          <a:ln w="158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39700" h="139700" prst="divot"/>
          </a:sp3d>
        </p:spPr>
        <p:txBody>
          <a:bodyPr rtlCol="0" anchor="ctr"/>
          <a:lstStyle/>
          <a:p>
            <a:pPr algn="ctr" defTabSz="457200"/>
            <a:r>
              <a:rPr lang="bg-BG" sz="2800" kern="0" dirty="0">
                <a:solidFill>
                  <a:prstClr val="white"/>
                </a:solidFill>
                <a:latin typeface="Aptos" panose="020B0004020202020204" pitchFamily="34" charset="0"/>
              </a:rPr>
              <a:t>Премахване на политиката на формализъм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24F743-95EC-68F2-83E6-EEDB0597E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08" y="286296"/>
            <a:ext cx="1792379" cy="10181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5361BF-E8FE-2351-C349-D522CE352C32}"/>
              </a:ext>
            </a:extLst>
          </p:cNvPr>
          <p:cNvSpPr/>
          <p:nvPr/>
        </p:nvSpPr>
        <p:spPr>
          <a:xfrm>
            <a:off x="4880047" y="3429000"/>
            <a:ext cx="2428729" cy="1371019"/>
          </a:xfrm>
          <a:prstGeom prst="rect">
            <a:avLst/>
          </a:prstGeom>
          <a:solidFill>
            <a:srgbClr val="FF0000"/>
          </a:solidFill>
          <a:ln w="158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39700" h="139700" prst="divo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kern="0" dirty="0">
                <a:solidFill>
                  <a:prstClr val="white"/>
                </a:solidFill>
                <a:latin typeface="Aptos" panose="020B0004020202020204" pitchFamily="34" charset="0"/>
              </a:rPr>
              <a:t>Квалификация на учителите?</a:t>
            </a:r>
          </a:p>
        </p:txBody>
      </p:sp>
    </p:spTree>
    <p:extLst>
      <p:ext uri="{BB962C8B-B14F-4D97-AF65-F5344CB8AC3E}">
        <p14:creationId xmlns:p14="http://schemas.microsoft.com/office/powerpoint/2010/main" val="17635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2CCA4B-008A-47AD-CC2D-6D1632298D95}"/>
              </a:ext>
            </a:extLst>
          </p:cNvPr>
          <p:cNvSpPr/>
          <p:nvPr/>
        </p:nvSpPr>
        <p:spPr>
          <a:xfrm>
            <a:off x="183518" y="1531925"/>
            <a:ext cx="3958179" cy="2241878"/>
          </a:xfrm>
          <a:prstGeom prst="rect">
            <a:avLst/>
          </a:prstGeom>
          <a:solidFill>
            <a:srgbClr val="0A5FC6"/>
          </a:solidFill>
          <a:ln w="158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39700" h="139700" prst="divot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Много по-важно е той да ги научи на </a:t>
            </a:r>
            <a:r>
              <a:rPr kumimoji="0" lang="bg-BG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логическо, творческо и критично мислене</a:t>
            </a: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07C014-0E9F-F54F-3165-C299FC465B1D}"/>
              </a:ext>
            </a:extLst>
          </p:cNvPr>
          <p:cNvSpPr/>
          <p:nvPr/>
        </p:nvSpPr>
        <p:spPr>
          <a:xfrm>
            <a:off x="8019639" y="1496050"/>
            <a:ext cx="3958179" cy="2241878"/>
          </a:xfrm>
          <a:prstGeom prst="rect">
            <a:avLst/>
          </a:prstGeom>
          <a:solidFill>
            <a:srgbClr val="0A5FC6"/>
          </a:solidFill>
          <a:ln w="158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39700" h="139700" prst="divot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Да ги научи </a:t>
            </a:r>
            <a:r>
              <a:rPr kumimoji="0" lang="bg-BG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да правят разлика</a:t>
            </a:r>
            <a:r>
              <a:rPr kumimoji="0" lang="bg-BG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за това, </a:t>
            </a:r>
            <a:r>
              <a:rPr kumimoji="0" lang="bg-BG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коя информация е вярна и коя не-вярна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18452-7B66-334B-EF35-6B43FFEF6CB2}"/>
              </a:ext>
            </a:extLst>
          </p:cNvPr>
          <p:cNvSpPr/>
          <p:nvPr/>
        </p:nvSpPr>
        <p:spPr>
          <a:xfrm>
            <a:off x="8019639" y="3941058"/>
            <a:ext cx="3958179" cy="2325709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39700" h="139700" prst="divot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0" cap="none" spc="0" normalizeH="0" baseline="0" noProof="0" dirty="0">
                <a:ln>
                  <a:noFill/>
                </a:ln>
                <a:solidFill>
                  <a:srgbClr val="134770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Да правят разлика кое е </a:t>
            </a:r>
            <a:r>
              <a:rPr kumimoji="0" lang="bg-BG" sz="1800" b="1" i="0" u="none" strike="noStrike" kern="0" cap="none" spc="0" normalizeH="0" baseline="0" noProof="0" dirty="0">
                <a:ln>
                  <a:noFill/>
                </a:ln>
                <a:solidFill>
                  <a:srgbClr val="134770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правилно и неправилно от поведенческа гледна точка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06830A-A45B-784A-683B-18D26E159F00}"/>
              </a:ext>
            </a:extLst>
          </p:cNvPr>
          <p:cNvSpPr/>
          <p:nvPr/>
        </p:nvSpPr>
        <p:spPr>
          <a:xfrm>
            <a:off x="183518" y="3990794"/>
            <a:ext cx="3958179" cy="2275973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  <a:bevelB w="139700" h="139700" prst="divot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0" cap="none" spc="0" normalizeH="0" baseline="0" noProof="0" dirty="0">
                <a:ln>
                  <a:noFill/>
                </a:ln>
                <a:solidFill>
                  <a:srgbClr val="134770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Да правят разлика </a:t>
            </a:r>
            <a:r>
              <a:rPr kumimoji="0" lang="bg-BG" sz="1800" b="1" i="0" u="none" strike="noStrike" kern="0" cap="none" spc="0" normalizeH="0" baseline="0" noProof="0" dirty="0">
                <a:ln>
                  <a:noFill/>
                </a:ln>
                <a:solidFill>
                  <a:srgbClr val="134770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кое е относимо и не относимо </a:t>
            </a:r>
            <a:r>
              <a:rPr kumimoji="0" lang="bg-BG" sz="1800" b="0" i="0" u="none" strike="noStrike" kern="0" cap="none" spc="0" normalizeH="0" baseline="0" noProof="0" dirty="0">
                <a:ln>
                  <a:noFill/>
                </a:ln>
                <a:solidFill>
                  <a:srgbClr val="134770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към темата, за която говорим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F6BF951-5C91-C95F-7133-1F78ECD4B7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6" t="83" r="2495" b="6789"/>
          <a:stretch/>
        </p:blipFill>
        <p:spPr>
          <a:xfrm>
            <a:off x="4415866" y="1496050"/>
            <a:ext cx="3392666" cy="22418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F154696C-CE99-FD52-1C86-236DA891000F}"/>
              </a:ext>
            </a:extLst>
          </p:cNvPr>
          <p:cNvSpPr/>
          <p:nvPr/>
        </p:nvSpPr>
        <p:spPr>
          <a:xfrm>
            <a:off x="54343" y="0"/>
            <a:ext cx="12134482" cy="1364671"/>
          </a:xfrm>
          <a:prstGeom prst="flowChartOffpageConnector">
            <a:avLst/>
          </a:prstGeom>
          <a:solidFill>
            <a:srgbClr val="0A5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5292FD-D339-2A33-6534-FCD2B401388B}"/>
              </a:ext>
            </a:extLst>
          </p:cNvPr>
          <p:cNvSpPr txBox="1">
            <a:spLocks/>
          </p:cNvSpPr>
          <p:nvPr/>
        </p:nvSpPr>
        <p:spPr>
          <a:xfrm>
            <a:off x="1633591" y="-260332"/>
            <a:ext cx="10500891" cy="149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Съвременният учител има съвършено различна роля от </a:t>
            </a: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to</a:t>
            </a:r>
            <a:r>
              <a:rPr kumimoji="0" lang="bg-BG" sz="18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ва да бъде единствен източник на информация за децата и учениците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CD40720-BCA9-9790-917B-796E468CA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687" y="3885697"/>
            <a:ext cx="3365122" cy="2381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286CF2-3C58-5994-8742-DBF96DF40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23" y="169982"/>
            <a:ext cx="1483205" cy="8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89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BA96A7F-AE0E-D123-B5B3-09FB6FF4F2ED}"/>
              </a:ext>
            </a:extLst>
          </p:cNvPr>
          <p:cNvSpPr/>
          <p:nvPr/>
        </p:nvSpPr>
        <p:spPr>
          <a:xfrm rot="10800000">
            <a:off x="5765180" y="0"/>
            <a:ext cx="6435787" cy="6858000"/>
          </a:xfrm>
          <a:prstGeom prst="homePlate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134770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ED5C7-747B-48FF-E589-C1046EEA1BC0}"/>
              </a:ext>
            </a:extLst>
          </p:cNvPr>
          <p:cNvSpPr txBox="1"/>
          <p:nvPr/>
        </p:nvSpPr>
        <p:spPr>
          <a:xfrm>
            <a:off x="7001455" y="2018276"/>
            <a:ext cx="494204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  <a:bevelB w="38100" h="38100" prst="convex"/>
            </a:sp3d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Върху тези принципи </a:t>
            </a:r>
            <a:r>
              <a:rPr kumimoji="0" lang="bg-BG" sz="3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са фокусирани и основните квалификационни курсове предлагани от НЦПКПС през изминалите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r>
              <a:rPr kumimoji="0" lang="bg-BG" sz="3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години</a:t>
            </a:r>
            <a:endParaRPr kumimoji="0" lang="bg-BG" sz="32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04B23-DD16-5A31-DB4F-AA2C811D4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861" y="5356745"/>
            <a:ext cx="1841152" cy="1042506"/>
          </a:xfrm>
          <a:prstGeom prst="rect">
            <a:avLst/>
          </a:prstGeom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AC2A4054-3F6B-B666-350D-4EFA93DBC2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13654"/>
          <a:stretch>
            <a:fillRect/>
          </a:stretch>
        </p:blipFill>
        <p:spPr>
          <a:xfrm>
            <a:off x="0" y="3429000"/>
            <a:ext cx="5765181" cy="3429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CF208-980D-9B38-84D4-F6C273959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765180" cy="34290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</p:pic>
    </p:spTree>
    <p:extLst>
      <p:ext uri="{BB962C8B-B14F-4D97-AF65-F5344CB8AC3E}">
        <p14:creationId xmlns:p14="http://schemas.microsoft.com/office/powerpoint/2010/main" val="817903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https://www.niokso.bg/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28DBD3-C716-469C-8336-7A63D9FFE893}"/>
              </a:ext>
            </a:extLst>
          </p:cNvPr>
          <p:cNvSpPr txBox="1"/>
          <p:nvPr/>
        </p:nvSpPr>
        <p:spPr>
          <a:xfrm>
            <a:off x="333771" y="276802"/>
            <a:ext cx="11409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sz="2000" b="1" dirty="0">
                <a:solidFill>
                  <a:srgbClr val="0A5FC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НАЦИОНАЛЕН ЦЕНТЪР ЗА</a:t>
            </a:r>
          </a:p>
          <a:p>
            <a:pPr lvl="0" algn="ctr"/>
            <a:r>
              <a:rPr lang="bg-BG" sz="2000" b="1" dirty="0">
                <a:solidFill>
                  <a:srgbClr val="0A5FC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ПОВИШАВАНЕ НА КВАЛИФИКАЦИЯТА</a:t>
            </a:r>
          </a:p>
          <a:p>
            <a:pPr lvl="0" algn="ctr"/>
            <a:r>
              <a:rPr lang="bg-BG" sz="2000" b="1" dirty="0">
                <a:solidFill>
                  <a:srgbClr val="0A5FC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 ПЕДАГОГИЧЕСКИТЕ СПЕЦИАЛИСТИ</a:t>
            </a:r>
            <a:endParaRPr lang="bg-BG" sz="2000" b="1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9206" y="3933056"/>
            <a:ext cx="259705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395392"/>
              </p:ext>
            </p:extLst>
          </p:nvPr>
        </p:nvGraphicFramePr>
        <p:xfrm>
          <a:off x="2835105" y="1572289"/>
          <a:ext cx="8424938" cy="468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9">
                  <a:extLst>
                    <a:ext uri="{9D8B030D-6E8A-4147-A177-3AD203B41FA5}">
                      <a16:colId xmlns:a16="http://schemas.microsoft.com/office/drawing/2014/main" val="867706005"/>
                    </a:ext>
                  </a:extLst>
                </a:gridCol>
                <a:gridCol w="4212469">
                  <a:extLst>
                    <a:ext uri="{9D8B030D-6E8A-4147-A177-3AD203B41FA5}">
                      <a16:colId xmlns:a16="http://schemas.microsoft.com/office/drawing/2014/main" val="4234261713"/>
                    </a:ext>
                  </a:extLst>
                </a:gridCol>
              </a:tblGrid>
              <a:tr h="446938"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2020 - 2024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82283"/>
                  </a:ext>
                </a:extLst>
              </a:tr>
              <a:tr h="841530">
                <a:tc>
                  <a:txBody>
                    <a:bodyPr/>
                    <a:lstStyle/>
                    <a:p>
                      <a:pPr algn="l"/>
                      <a:r>
                        <a:rPr lang="bg-BG" sz="16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</a:t>
                      </a:r>
                      <a:r>
                        <a:rPr lang="bg-BG" sz="1600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едагогически специалисти обучени по  НП „Квалификация“ </a:t>
                      </a:r>
                      <a:r>
                        <a:rPr lang="bg-BG" sz="1600" b="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681</a:t>
                      </a:r>
                      <a:endParaRPr lang="bg-BG" sz="1600" b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6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bg-BG" sz="1600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bg-BG" sz="1600" b="1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 педагогически специалисти </a:t>
                      </a:r>
                      <a:r>
                        <a:rPr lang="bg-BG" sz="1600" b="1" baseline="0" dirty="0">
                          <a:solidFill>
                            <a:srgbClr val="0A5FC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 </a:t>
                      </a:r>
                    </a:p>
                    <a:p>
                      <a:r>
                        <a:rPr lang="bg-BG" sz="16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 22 000 </a:t>
                      </a:r>
                      <a:r>
                        <a:rPr lang="bg-BG" sz="1600" b="0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учители и директори.</a:t>
                      </a:r>
                      <a:endParaRPr lang="bg-BG" sz="1600" b="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780070"/>
                  </a:ext>
                </a:extLst>
              </a:tr>
              <a:tr h="1582994">
                <a:tc>
                  <a:txBody>
                    <a:bodyPr/>
                    <a:lstStyle/>
                    <a:p>
                      <a:endParaRPr lang="bg-BG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bg-BG" sz="16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bg-BG" sz="1600" baseline="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6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Продължаващо утвърждаване на НЦПКПС </a:t>
                      </a:r>
                      <a:r>
                        <a:rPr lang="bg-BG" sz="1600" b="1" dirty="0">
                          <a:solidFill>
                            <a:srgbClr val="0A5FC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като </a:t>
                      </a:r>
                      <a:r>
                        <a:rPr lang="bg-BG" sz="1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дигитален център за онлайн квалификации</a:t>
                      </a:r>
                      <a:r>
                        <a:rPr lang="bg-BG" sz="16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60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посредством собствена платформа за онлайн обучения, с идентична функционалност на обучителните платформи, на водещите университети у нас.</a:t>
                      </a:r>
                      <a:endParaRPr lang="bg-BG" sz="16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029535"/>
                  </a:ext>
                </a:extLst>
              </a:tr>
              <a:tr h="1757958">
                <a:tc>
                  <a:txBody>
                    <a:bodyPr/>
                    <a:lstStyle/>
                    <a:p>
                      <a:endParaRPr lang="bg-BG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Clr>
                          <a:schemeClr val="accent1"/>
                        </a:buClr>
                        <a:defRPr/>
                      </a:pPr>
                      <a:r>
                        <a:rPr lang="bg-BG" sz="16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bg-BG" sz="16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Продължаващо утвърждаване на НЦПКПС </a:t>
                      </a:r>
                      <a:r>
                        <a:rPr lang="bg-BG" sz="1600" b="1" dirty="0">
                          <a:solidFill>
                            <a:srgbClr val="0A5FC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като </a:t>
                      </a:r>
                      <a:r>
                        <a:rPr lang="bg-BG" sz="1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иновативно аналитично звено</a:t>
                      </a:r>
                      <a:r>
                        <a:rPr lang="bg-BG" sz="16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60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разработени аналитични материали с емпирична информация от получената обратна връзка от учители и директори, участвали в квалификационните курсове на Центъра през 2020-2024 г</a:t>
                      </a:r>
                      <a:r>
                        <a:rPr lang="bg-BG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600" b="1" kern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46718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6" y="429745"/>
            <a:ext cx="1736366" cy="9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31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713779"/>
          </a:xfrm>
        </p:spPr>
        <p:txBody>
          <a:bodyPr>
            <a:normAutofit/>
          </a:bodyPr>
          <a:lstStyle/>
          <a:p>
            <a:pPr algn="ctr"/>
            <a:r>
              <a:rPr lang="bg-BG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НЦПКПС, гр. Банкя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5134" y="1435102"/>
            <a:ext cx="4650659" cy="4691063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Уебсайт –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www.niokso.bg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 страница -  6,3 хиляди последователи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https://www.facebook.com/NCPKPS</a:t>
            </a:r>
            <a:endParaRPr lang="bg-B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F7825E9-27C1-7411-0296-087C1B1FB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36" y="273052"/>
            <a:ext cx="6699946" cy="5853113"/>
          </a:xfrm>
        </p:spPr>
      </p:pic>
    </p:spTree>
    <p:extLst>
      <p:ext uri="{BB962C8B-B14F-4D97-AF65-F5344CB8AC3E}">
        <p14:creationId xmlns:p14="http://schemas.microsoft.com/office/powerpoint/2010/main" val="3078489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5375" y="1563317"/>
            <a:ext cx="8536311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4800" i="1" dirty="0">
                <a:solidFill>
                  <a:schemeClr val="bg1"/>
                </a:solidFill>
              </a:rPr>
              <a:t>  БЛАГОДАРЯ ЗА ВНИМАНИЕТО!</a:t>
            </a:r>
          </a:p>
          <a:p>
            <a:pPr algn="ctr"/>
            <a:endParaRPr lang="bg-BG" sz="4800" i="1" dirty="0">
              <a:solidFill>
                <a:schemeClr val="bg1"/>
              </a:solidFill>
            </a:endParaRPr>
          </a:p>
          <a:p>
            <a:pPr algn="ctr"/>
            <a:r>
              <a:rPr lang="bg-BG" sz="3600" b="1" i="1" dirty="0">
                <a:solidFill>
                  <a:schemeClr val="bg1"/>
                </a:solidFill>
              </a:rPr>
              <a:t>ДИМИТЪР АСЕНОВ</a:t>
            </a:r>
          </a:p>
          <a:p>
            <a:pPr algn="ctr"/>
            <a:r>
              <a:rPr lang="bg-BG" sz="3600" b="1" i="1" dirty="0">
                <a:solidFill>
                  <a:schemeClr val="bg1"/>
                </a:solidFill>
              </a:rPr>
              <a:t>Директор НЦПКПС</a:t>
            </a:r>
          </a:p>
        </p:txBody>
      </p:sp>
      <p:grpSp>
        <p:nvGrpSpPr>
          <p:cNvPr id="6" name="Google Shape;998;p39"/>
          <p:cNvGrpSpPr/>
          <p:nvPr/>
        </p:nvGrpSpPr>
        <p:grpSpPr>
          <a:xfrm>
            <a:off x="2277989" y="4581128"/>
            <a:ext cx="7560840" cy="1080120"/>
            <a:chOff x="801125" y="3213932"/>
            <a:chExt cx="7762851" cy="892418"/>
          </a:xfrm>
        </p:grpSpPr>
        <p:grpSp>
          <p:nvGrpSpPr>
            <p:cNvPr id="7" name="Google Shape;999;p39"/>
            <p:cNvGrpSpPr/>
            <p:nvPr/>
          </p:nvGrpSpPr>
          <p:grpSpPr>
            <a:xfrm>
              <a:off x="4845759" y="3213932"/>
              <a:ext cx="1861520" cy="892418"/>
              <a:chOff x="4845759" y="3213932"/>
              <a:chExt cx="1861520" cy="892418"/>
            </a:xfrm>
          </p:grpSpPr>
          <p:sp>
            <p:nvSpPr>
              <p:cNvPr id="17" name="Google Shape;1000;p39"/>
              <p:cNvSpPr txBox="1"/>
              <p:nvPr/>
            </p:nvSpPr>
            <p:spPr>
              <a:xfrm>
                <a:off x="4845759" y="3469450"/>
                <a:ext cx="186152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i="1" dirty="0" err="1">
                    <a:solidFill>
                      <a:schemeClr val="bg1"/>
                    </a:solidFill>
                    <a:latin typeface="Open Sans"/>
                    <a:ea typeface="Montserrat"/>
                    <a:cs typeface="Montserrat"/>
                    <a:sym typeface="Montserrat"/>
                  </a:rPr>
                  <a:t>d.asenov</a:t>
                </a:r>
                <a:r>
                  <a:rPr lang="en" sz="1600" i="1" dirty="0">
                    <a:solidFill>
                      <a:schemeClr val="bg1"/>
                    </a:solidFill>
                    <a:latin typeface="Open Sans"/>
                    <a:ea typeface="Montserrat"/>
                    <a:cs typeface="Montserrat"/>
                    <a:sym typeface="Montserrat"/>
                  </a:rPr>
                  <a:t>@mon.bg</a:t>
                </a:r>
                <a:endParaRPr sz="1600" i="1" dirty="0">
                  <a:solidFill>
                    <a:schemeClr val="bg1"/>
                  </a:solidFill>
                  <a:latin typeface="Open Sans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8" name="Google Shape;1001;p39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8" name="Google Shape;1002;p39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5" name="Google Shape;1003;p39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bg-BG" sz="1600" i="1" dirty="0">
                    <a:solidFill>
                      <a:schemeClr val="bg1"/>
                    </a:solidFill>
                    <a:latin typeface="Open Sans"/>
                    <a:ea typeface="Montserrat"/>
                    <a:cs typeface="Montserrat"/>
                    <a:sym typeface="Montserrat"/>
                  </a:rPr>
                  <a:t>Ул. Княз Борис </a:t>
                </a:r>
                <a:r>
                  <a:rPr lang="en-US" sz="1600" i="1" dirty="0">
                    <a:solidFill>
                      <a:schemeClr val="bg1"/>
                    </a:solidFill>
                    <a:latin typeface="Open Sans"/>
                    <a:ea typeface="Montserrat"/>
                    <a:cs typeface="Montserrat"/>
                    <a:sym typeface="Montserrat"/>
                  </a:rPr>
                  <a:t>I </a:t>
                </a:r>
                <a:r>
                  <a:rPr lang="bg-BG" sz="1600" i="1" dirty="0">
                    <a:solidFill>
                      <a:schemeClr val="bg1"/>
                    </a:solidFill>
                    <a:latin typeface="Open Sans"/>
                    <a:ea typeface="Montserrat"/>
                    <a:cs typeface="Montserrat"/>
                    <a:sym typeface="Montserrat"/>
                  </a:rPr>
                  <a:t>№</a:t>
                </a:r>
                <a:r>
                  <a:rPr lang="en-US" sz="1600" i="1" dirty="0">
                    <a:solidFill>
                      <a:schemeClr val="bg1"/>
                    </a:solidFill>
                    <a:latin typeface="Open Sans"/>
                    <a:ea typeface="Montserrat"/>
                    <a:cs typeface="Montserrat"/>
                    <a:sym typeface="Montserrat"/>
                  </a:rPr>
                  <a:t>7</a:t>
                </a:r>
                <a:r>
                  <a:rPr lang="bg-BG" sz="1600" i="1" dirty="0">
                    <a:solidFill>
                      <a:schemeClr val="bg1"/>
                    </a:solidFill>
                    <a:latin typeface="Open Sans"/>
                    <a:ea typeface="Montserrat"/>
                    <a:cs typeface="Montserrat"/>
                    <a:sym typeface="Montserrat"/>
                  </a:rPr>
                  <a:t>, гр. Банкя</a:t>
                </a:r>
                <a:endParaRPr sz="1600" i="1" dirty="0">
                  <a:solidFill>
                    <a:schemeClr val="bg1"/>
                  </a:solidFill>
                  <a:latin typeface="Open Sans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6" name="Google Shape;1004;p39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9" name="Google Shape;1005;p39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3" name="Google Shape;1006;p39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bg-BG" sz="1600" i="1" dirty="0">
                    <a:solidFill>
                      <a:schemeClr val="bg1"/>
                    </a:solidFill>
                    <a:latin typeface="Open Sans"/>
                    <a:ea typeface="Montserrat"/>
                    <a:cs typeface="Montserrat"/>
                    <a:sym typeface="Montserrat"/>
                  </a:rPr>
                  <a:t>Тел. 02 997 74 02</a:t>
                </a:r>
                <a:endParaRPr sz="1600" i="1" dirty="0">
                  <a:solidFill>
                    <a:schemeClr val="bg1"/>
                  </a:solidFill>
                  <a:latin typeface="Open Sans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4" name="Google Shape;1007;p39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0" name="Google Shape;1008;p39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1" name="Google Shape;1009;p39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i="1" dirty="0">
                    <a:solidFill>
                      <a:schemeClr val="bg1"/>
                    </a:solidFill>
                    <a:latin typeface="Open Sans"/>
                    <a:ea typeface="Montserrat"/>
                    <a:cs typeface="Montserrat"/>
                    <a:sym typeface="Montserrat"/>
                  </a:rPr>
                  <a:t>www.niokso.bg</a:t>
                </a:r>
                <a:endParaRPr sz="1600" i="1" dirty="0">
                  <a:solidFill>
                    <a:schemeClr val="bg1"/>
                  </a:solidFill>
                  <a:latin typeface="Open Sans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" name="Google Shape;1010;p39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4343"/>
                  </a:solidFill>
                </a:endParaRPr>
              </a:p>
            </p:txBody>
          </p:sp>
        </p:grp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D2D6C5-5E06-49B0-9D3F-A11C204DF62D}"/>
              </a:ext>
            </a:extLst>
          </p:cNvPr>
          <p:cNvCxnSpPr>
            <a:cxnSpLocks/>
          </p:cNvCxnSpPr>
          <p:nvPr/>
        </p:nvCxnSpPr>
        <p:spPr>
          <a:xfrm>
            <a:off x="4069310" y="4510106"/>
            <a:ext cx="0" cy="1008112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D2D6C5-5E06-49B0-9D3F-A11C204DF62D}"/>
              </a:ext>
            </a:extLst>
          </p:cNvPr>
          <p:cNvCxnSpPr>
            <a:cxnSpLocks/>
          </p:cNvCxnSpPr>
          <p:nvPr/>
        </p:nvCxnSpPr>
        <p:spPr>
          <a:xfrm>
            <a:off x="6049879" y="4509120"/>
            <a:ext cx="0" cy="1008112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D2D6C5-5E06-49B0-9D3F-A11C204DF62D}"/>
              </a:ext>
            </a:extLst>
          </p:cNvPr>
          <p:cNvCxnSpPr>
            <a:cxnSpLocks/>
          </p:cNvCxnSpPr>
          <p:nvPr/>
        </p:nvCxnSpPr>
        <p:spPr>
          <a:xfrm>
            <a:off x="8182644" y="4509120"/>
            <a:ext cx="0" cy="1008112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161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9783" y="242786"/>
            <a:ext cx="74644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kumimoji="0" lang="ru-RU" sz="1600" b="1" i="0" u="sng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 дейности реализирани от НЦПКПС през 2024 година</a:t>
            </a:r>
            <a:endParaRPr kumimoji="0" lang="ru-RU" sz="1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C4582-6663-B959-92E4-63EBC3F5DAC3}"/>
              </a:ext>
            </a:extLst>
          </p:cNvPr>
          <p:cNvSpPr txBox="1"/>
          <p:nvPr/>
        </p:nvSpPr>
        <p:spPr>
          <a:xfrm>
            <a:off x="6573382" y="1136209"/>
            <a:ext cx="4561590" cy="51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US" sz="18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 образователен УЕБИНАР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тема: „Предизвикателства, стратегии и модели за развитие на модерна образователна среда през 21-ви век“ – над 80 педагогически специалисти от цялата страна;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 образователен УЕБИНАР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тема: „Прилагане на Програма за превенция и интервенция на агресията и насилието в училище“ – около 100 педагогически специалисти от цялата страна;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 образователен УЕБИНАР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тема: „Изкуственият интелект в училищното образование“ – около 130 педагогически специалисти от цялата страна;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 b="11059"/>
          <a:stretch>
            <a:fillRect/>
          </a:stretch>
        </p:blipFill>
        <p:spPr>
          <a:xfrm>
            <a:off x="1308847" y="1604682"/>
            <a:ext cx="5264535" cy="4518212"/>
          </a:xfrm>
        </p:spPr>
      </p:pic>
    </p:spTree>
    <p:extLst>
      <p:ext uri="{BB962C8B-B14F-4D97-AF65-F5344CB8AC3E}">
        <p14:creationId xmlns:p14="http://schemas.microsoft.com/office/powerpoint/2010/main" val="2154964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D96DCB6-4419-4ED5-B0B9-24E6CC5E8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AA46ECCE-BA12-4B29-9887-B89F4283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/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0A2E5B-831F-5775-E0CB-B9FB848A681C}"/>
              </a:ext>
            </a:extLst>
          </p:cNvPr>
          <p:cNvSpPr/>
          <p:nvPr/>
        </p:nvSpPr>
        <p:spPr>
          <a:xfrm>
            <a:off x="3409783" y="242786"/>
            <a:ext cx="74644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kumimoji="0" lang="ru-RU" sz="1600" b="1" i="0" u="sng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 дейности реализирани от НЦПКПС през 2024 година</a:t>
            </a:r>
            <a:endParaRPr kumimoji="0" lang="ru-RU" sz="1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A4A0B-3BDD-5D6E-F247-FE1807FD407F}"/>
              </a:ext>
            </a:extLst>
          </p:cNvPr>
          <p:cNvSpPr txBox="1"/>
          <p:nvPr/>
        </p:nvSpPr>
        <p:spPr>
          <a:xfrm>
            <a:off x="6320117" y="1221962"/>
            <a:ext cx="4814854" cy="47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US" sz="18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4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 образователен УЕБИНАР,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тема: „Използване на изкуствения интелект за ефективно преподаване“ – около 100 педагогически специалисти от цялата страна;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4"/>
              <a:tabLst/>
              <a:defRPr/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4"/>
              <a:tabLst/>
              <a:defRPr/>
            </a:pPr>
            <a:r>
              <a:rPr lang="ru-RU" sz="1400" b="1" dirty="0">
                <a:solidFill>
                  <a:srgbClr val="0A5F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Четвърта  Национална научно-приложна конференция във ВУЗФ </a:t>
            </a:r>
            <a:r>
              <a:rPr lang="ru-RU" sz="1400" dirty="0">
                <a:solidFill>
                  <a:srgbClr val="0A5F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повишаване на квалификацията на учителите, на тема: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„Квалификацията на педагогическите специалисти – възможности и перспективи през 2024 г.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4"/>
              <a:tabLst/>
              <a:defRPr/>
            </a:pP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 startAt="4"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образователен форум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гр. Пловдив – модул: „Дигитализацията в средното образование -  предизвикателства и решения“;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" b="4048"/>
          <a:stretch>
            <a:fillRect/>
          </a:stretch>
        </p:blipFill>
        <p:spPr>
          <a:xfrm>
            <a:off x="1299882" y="1488141"/>
            <a:ext cx="5020235" cy="4473388"/>
          </a:xfrm>
        </p:spPr>
      </p:pic>
    </p:spTree>
    <p:extLst>
      <p:ext uri="{BB962C8B-B14F-4D97-AF65-F5344CB8AC3E}">
        <p14:creationId xmlns:p14="http://schemas.microsoft.com/office/powerpoint/2010/main" val="193368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8F91D-C633-06AC-6338-0BD8FE7DE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51B8B882-4AC9-9151-AA1D-1FFFEC98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7852A00A-C02F-6139-950D-39E5E2D0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>
            <a:extLst>
              <a:ext uri="{FF2B5EF4-FFF2-40B4-BE49-F238E27FC236}">
                <a16:creationId xmlns:a16="http://schemas.microsoft.com/office/drawing/2014/main" id="{4ECD7163-0992-7D8D-CBD9-19822855B5EA}"/>
              </a:ext>
            </a:extLst>
          </p:cNvPr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BFE2A-21F3-D19C-4BAE-A92BDE331E16}"/>
              </a:ext>
            </a:extLst>
          </p:cNvPr>
          <p:cNvSpPr/>
          <p:nvPr/>
        </p:nvSpPr>
        <p:spPr>
          <a:xfrm>
            <a:off x="3409783" y="242786"/>
            <a:ext cx="74644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kumimoji="0" lang="ru-RU" sz="1600" b="1" i="0" u="sng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 дейности реализирани от НЦПКПС през 2024 година</a:t>
            </a:r>
            <a:endParaRPr kumimoji="0" lang="ru-RU" sz="1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3E17B-7B8A-2257-B0CA-C613A5CD4C44}"/>
              </a:ext>
            </a:extLst>
          </p:cNvPr>
          <p:cNvSpPr txBox="1"/>
          <p:nvPr/>
        </p:nvSpPr>
        <p:spPr>
          <a:xfrm>
            <a:off x="6421120" y="1471754"/>
            <a:ext cx="4713852" cy="43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US" sz="18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Национална конференция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гр. Пловдив, на тема: „Стратегии, модели и методи на социално-емоционално обучение в съвременното образование“;</a:t>
            </a:r>
          </a:p>
          <a:p>
            <a:pPr marR="0" lvl="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tabLst/>
              <a:defRPr/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tabLst/>
              <a:defRPr/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8"/>
              <a:tabLst/>
              <a:defRPr/>
            </a:pPr>
            <a:r>
              <a:rPr lang="ru-RU" sz="1400" b="1" dirty="0">
                <a:solidFill>
                  <a:srgbClr val="0A5F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Национална конференция</a:t>
            </a:r>
            <a:r>
              <a:rPr lang="ru-RU" sz="1400" dirty="0">
                <a:solidFill>
                  <a:srgbClr val="0A5F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гр. София, на тема: „Умения за иновации в образованието“;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8"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8"/>
              <a:tabLst/>
              <a:defRPr/>
            </a:pP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 startAt="8"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Национална кръгла маса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ЮЗУ „Неофит Рилски“, гр. Благоевград, на тема: „Финансова и икономическа грамотност“;</a:t>
            </a: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 startAt="8"/>
              <a:defRPr/>
            </a:pPr>
            <a:endParaRPr lang="ru-RU" sz="1400" dirty="0">
              <a:solidFill>
                <a:srgbClr val="0A5FC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 b="8102"/>
          <a:stretch>
            <a:fillRect/>
          </a:stretch>
        </p:blipFill>
        <p:spPr>
          <a:xfrm>
            <a:off x="1434353" y="1860363"/>
            <a:ext cx="4986767" cy="3877218"/>
          </a:xfrm>
        </p:spPr>
      </p:pic>
    </p:spTree>
    <p:extLst>
      <p:ext uri="{BB962C8B-B14F-4D97-AF65-F5344CB8AC3E}">
        <p14:creationId xmlns:p14="http://schemas.microsoft.com/office/powerpoint/2010/main" val="1767270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AB562-FB80-5ED0-65F6-46134272D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50F8CF90-D6EC-D11D-D798-7F978E378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5BB5307C-6533-3A14-EC99-D9E9D85E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>
            <a:extLst>
              <a:ext uri="{FF2B5EF4-FFF2-40B4-BE49-F238E27FC236}">
                <a16:creationId xmlns:a16="http://schemas.microsoft.com/office/drawing/2014/main" id="{BF310753-B452-3282-096D-6E5C31664D91}"/>
              </a:ext>
            </a:extLst>
          </p:cNvPr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AD05BE-33D8-D498-DAB2-4AE7914C49B6}"/>
              </a:ext>
            </a:extLst>
          </p:cNvPr>
          <p:cNvSpPr/>
          <p:nvPr/>
        </p:nvSpPr>
        <p:spPr>
          <a:xfrm>
            <a:off x="3409783" y="242786"/>
            <a:ext cx="74644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kumimoji="0" lang="ru-RU" sz="1600" b="1" i="0" u="sng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 дейности реализирани от НЦПКПС през 2024 година</a:t>
            </a:r>
            <a:endParaRPr kumimoji="0" lang="ru-RU" sz="1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DAD93-E1E5-AE4C-F6E3-1AD453AA5857}"/>
              </a:ext>
            </a:extLst>
          </p:cNvPr>
          <p:cNvSpPr txBox="1"/>
          <p:nvPr/>
        </p:nvSpPr>
        <p:spPr>
          <a:xfrm>
            <a:off x="6420763" y="1488141"/>
            <a:ext cx="4468180" cy="409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US" sz="18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0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Проведена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работна среща 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 с началниците на РУО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 участието на около 50 представители от МОН и началници на РУО;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0"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0"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Създаване на условия за проверяване и оценяване на изпитните работи от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държавните зрелостни изпити (ДЗИ)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учебната 2023/2024 година - чужди езици;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0"/>
              <a:tabLst/>
              <a:defRPr/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0"/>
              <a:tabLst/>
              <a:defRPr/>
            </a:pPr>
            <a:r>
              <a:rPr lang="ru-RU" sz="1400" dirty="0">
                <a:solidFill>
                  <a:srgbClr val="0A5F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на </a:t>
            </a:r>
            <a:r>
              <a:rPr lang="ru-RU" sz="1400" b="1" dirty="0">
                <a:solidFill>
                  <a:srgbClr val="0A5F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Националната мобилна група за психологическа подкрепа към МОН</a:t>
            </a:r>
            <a:r>
              <a:rPr lang="ru-RU" sz="1400" dirty="0">
                <a:solidFill>
                  <a:srgbClr val="0A5F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0"/>
              <a:tabLst/>
              <a:defRPr/>
            </a:pP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 b="5722"/>
          <a:stretch>
            <a:fillRect/>
          </a:stretch>
        </p:blipFill>
        <p:spPr>
          <a:xfrm>
            <a:off x="1479175" y="1914151"/>
            <a:ext cx="4941587" cy="3473637"/>
          </a:xfrm>
        </p:spPr>
      </p:pic>
    </p:spTree>
    <p:extLst>
      <p:ext uri="{BB962C8B-B14F-4D97-AF65-F5344CB8AC3E}">
        <p14:creationId xmlns:p14="http://schemas.microsoft.com/office/powerpoint/2010/main" val="59574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FEFBD-0A4B-B0A2-F192-C1619EB6E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C8F809D9-1343-EE2F-0E47-09DE332F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06771E35-EAF1-5B73-935C-3BF53FBE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>
            <a:extLst>
              <a:ext uri="{FF2B5EF4-FFF2-40B4-BE49-F238E27FC236}">
                <a16:creationId xmlns:a16="http://schemas.microsoft.com/office/drawing/2014/main" id="{08B084ED-360E-C935-DB93-FBC6C6B57304}"/>
              </a:ext>
            </a:extLst>
          </p:cNvPr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7C9C85-57B3-6EEF-BF81-E05C33515454}"/>
              </a:ext>
            </a:extLst>
          </p:cNvPr>
          <p:cNvSpPr/>
          <p:nvPr/>
        </p:nvSpPr>
        <p:spPr>
          <a:xfrm>
            <a:off x="3409783" y="242786"/>
            <a:ext cx="74644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kumimoji="0" lang="ru-RU" sz="1600" b="1" i="0" u="sng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 дейности реализирани от НЦПКПС през 2024 година</a:t>
            </a:r>
            <a:endParaRPr kumimoji="0" lang="ru-RU" sz="1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5A0E0-2043-821E-2F1D-90C3AF82F617}"/>
              </a:ext>
            </a:extLst>
          </p:cNvPr>
          <p:cNvSpPr txBox="1"/>
          <p:nvPr/>
        </p:nvSpPr>
        <p:spPr>
          <a:xfrm>
            <a:off x="6320118" y="1488141"/>
            <a:ext cx="4814854" cy="44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US" sz="18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3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Създаване на условия в НЦПКПС за подготовката на трите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разширени отбора по информатика /IOI, EJOI и EGOI/ за участие в международни олимпиади;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3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3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Създаване на условия в НЦПКПС за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подготовката на националния отбор за участие в Международната олимпиада по математика;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3"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5"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Създаване на условия в НЦПКПС за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подготовката на националния отбор за участие в Международната олимпиада по лингвистика;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5"/>
              <a:tabLst/>
              <a:defRPr/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 startAt="15"/>
              <a:defRPr/>
            </a:pPr>
            <a:endParaRPr lang="ru-RU" sz="1400" dirty="0">
              <a:solidFill>
                <a:srgbClr val="0A5FC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4680"/>
          <a:stretch>
            <a:fillRect/>
          </a:stretch>
        </p:blipFill>
        <p:spPr>
          <a:xfrm>
            <a:off x="1443318" y="1923116"/>
            <a:ext cx="4876800" cy="3626037"/>
          </a:xfrm>
        </p:spPr>
      </p:pic>
    </p:spTree>
    <p:extLst>
      <p:ext uri="{BB962C8B-B14F-4D97-AF65-F5344CB8AC3E}">
        <p14:creationId xmlns:p14="http://schemas.microsoft.com/office/powerpoint/2010/main" val="3421423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3AD13-87C3-0753-6794-AB907D11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33B3ECAB-73EF-5A17-2B07-5C563F3D3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4532" y="6356351"/>
            <a:ext cx="3859795" cy="365125"/>
          </a:xfrm>
        </p:spPr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https://www.niokso.bg/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6EB62E84-8AD5-FBBF-F0A9-0602B3C1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4972" y="6356351"/>
            <a:ext cx="576064" cy="501649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Google Shape;443;p28">
            <a:extLst>
              <a:ext uri="{FF2B5EF4-FFF2-40B4-BE49-F238E27FC236}">
                <a16:creationId xmlns:a16="http://schemas.microsoft.com/office/drawing/2014/main" id="{C7E0548E-DAF8-9B26-2F26-CE65056F782B}"/>
              </a:ext>
            </a:extLst>
          </p:cNvPr>
          <p:cNvSpPr txBox="1">
            <a:spLocks/>
          </p:cNvSpPr>
          <p:nvPr/>
        </p:nvSpPr>
        <p:spPr>
          <a:xfrm>
            <a:off x="2740372" y="5737581"/>
            <a:ext cx="7956716" cy="15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265C92-32BA-3DD5-EBD3-197891CFF6FA}"/>
              </a:ext>
            </a:extLst>
          </p:cNvPr>
          <p:cNvSpPr/>
          <p:nvPr/>
        </p:nvSpPr>
        <p:spPr>
          <a:xfrm>
            <a:off x="3409783" y="242786"/>
            <a:ext cx="74644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Tx/>
              <a:buNone/>
              <a:tabLst/>
              <a:defRPr/>
            </a:pPr>
            <a:endParaRPr kumimoji="0" lang="ru-RU" sz="1600" b="1" i="0" u="sng" strike="noStrike" kern="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 дейности реализирани от НЦПКПС през 2024 година</a:t>
            </a:r>
            <a:endParaRPr kumimoji="0" lang="ru-RU" sz="1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C5455E-A5A1-DBA6-27E6-3589DEFCDB95}"/>
              </a:ext>
            </a:extLst>
          </p:cNvPr>
          <p:cNvSpPr txBox="1"/>
          <p:nvPr/>
        </p:nvSpPr>
        <p:spPr>
          <a:xfrm>
            <a:off x="6320117" y="1229316"/>
            <a:ext cx="5195374" cy="538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n-US" sz="1800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6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 методически съвещания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съвместно с дирекция СПУО-МОН, с участието 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241 експерти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МОН и РУО;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6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6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Изнесена публична лекция пред студенти в ПУ „Паисий Хилендарски“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тема: „Квалификация на педагогическите специалисти: Как се прави политика?“;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6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8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Проведена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Национална конференция „Компетентностен подход и социално-емоционално обучение в начален училищен етап“,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A5FC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участието на министъра на образованието и науката, председателя на СБУ, директори на дирекции на МОН, началници на РУО, декани на водещи педагогически факултети, директори на департаменти за квалификация и др. - над 70 участници.</a:t>
            </a:r>
          </a:p>
          <a:p>
            <a:pPr marL="342900" marR="0" lvl="0" indent="-342900" algn="just" defTabSz="12189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FC6"/>
              </a:buClr>
              <a:buSzTx/>
              <a:buFont typeface="+mj-lt"/>
              <a:buAutoNum type="arabicPeriod" startAt="18"/>
              <a:tabLst/>
              <a:defRPr/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A5FC6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0A5FC6"/>
              </a:buClr>
              <a:buFont typeface="+mj-lt"/>
              <a:buAutoNum type="arabicPeriod" startAt="18"/>
              <a:defRPr/>
            </a:pPr>
            <a:endParaRPr lang="ru-RU" sz="1400" dirty="0">
              <a:solidFill>
                <a:srgbClr val="0A5FC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r="16592"/>
          <a:stretch>
            <a:fillRect/>
          </a:stretch>
        </p:blipFill>
        <p:spPr>
          <a:xfrm>
            <a:off x="1398494" y="1690034"/>
            <a:ext cx="4921623" cy="4047547"/>
          </a:xfrm>
        </p:spPr>
      </p:pic>
    </p:spTree>
    <p:extLst>
      <p:ext uri="{BB962C8B-B14F-4D97-AF65-F5344CB8AC3E}">
        <p14:creationId xmlns:p14="http://schemas.microsoft.com/office/powerpoint/2010/main" val="3757689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5FC6"/>
      </a:accent1>
      <a:accent2>
        <a:srgbClr val="0F9797"/>
      </a:accent2>
      <a:accent3>
        <a:srgbClr val="555657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6639</TotalTime>
  <Words>2725</Words>
  <Application>Microsoft Office PowerPoint</Application>
  <PresentationFormat>Custom</PresentationFormat>
  <Paragraphs>337</Paragraphs>
  <Slides>38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Aptos</vt:lpstr>
      <vt:lpstr>Arial</vt:lpstr>
      <vt:lpstr>Calibri</vt:lpstr>
      <vt:lpstr>Calibri Light</vt:lpstr>
      <vt:lpstr>Montserrat</vt:lpstr>
      <vt:lpstr>Officina KBC</vt:lpstr>
      <vt:lpstr>Open Sans</vt:lpstr>
      <vt:lpstr>Times New Roman</vt:lpstr>
      <vt:lpstr>Wingdings</vt:lpstr>
      <vt:lpstr>Office Theme</vt:lpstr>
      <vt:lpstr>          КВАЛИФИКАЦИЯ НА   ПЕДАГОГИЧЕСКИТЕ СПЕЦИАЛИСТИ  ВЪЗМОЖНОСТИ И ПЕРСПЕКТИВИ ПРЕЗ 2025 г.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СЪСТЕЗАНИЕ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СЪСТЕЗАНИЕ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НЦПКПС, гр. Банкя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CAPM Efficient Frontier Curve for PowerPoint</dc:title>
  <dc:creator>Julian</dc:creator>
  <cp:lastModifiedBy>Димитър Асенов</cp:lastModifiedBy>
  <cp:revision>826</cp:revision>
  <cp:lastPrinted>2025-02-18T22:13:33Z</cp:lastPrinted>
  <dcterms:created xsi:type="dcterms:W3CDTF">2013-09-12T13:05:01Z</dcterms:created>
  <dcterms:modified xsi:type="dcterms:W3CDTF">2025-06-03T20:08:53Z</dcterms:modified>
</cp:coreProperties>
</file>